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59"/>
  </p:notesMasterIdLst>
  <p:handoutMasterIdLst>
    <p:handoutMasterId r:id="rId60"/>
  </p:handoutMasterIdLst>
  <p:sldIdLst>
    <p:sldId id="256" r:id="rId5"/>
    <p:sldId id="460" r:id="rId6"/>
    <p:sldId id="465" r:id="rId7"/>
    <p:sldId id="472" r:id="rId8"/>
    <p:sldId id="467" r:id="rId9"/>
    <p:sldId id="468" r:id="rId10"/>
    <p:sldId id="469" r:id="rId11"/>
    <p:sldId id="471" r:id="rId12"/>
    <p:sldId id="473" r:id="rId13"/>
    <p:sldId id="474" r:id="rId14"/>
    <p:sldId id="475" r:id="rId15"/>
    <p:sldId id="476" r:id="rId16"/>
    <p:sldId id="477" r:id="rId17"/>
    <p:sldId id="478" r:id="rId18"/>
    <p:sldId id="479" r:id="rId19"/>
    <p:sldId id="480" r:id="rId20"/>
    <p:sldId id="481" r:id="rId21"/>
    <p:sldId id="482" r:id="rId22"/>
    <p:sldId id="483" r:id="rId23"/>
    <p:sldId id="484" r:id="rId24"/>
    <p:sldId id="485" r:id="rId25"/>
    <p:sldId id="486" r:id="rId26"/>
    <p:sldId id="487" r:id="rId27"/>
    <p:sldId id="488" r:id="rId28"/>
    <p:sldId id="489" r:id="rId29"/>
    <p:sldId id="491" r:id="rId30"/>
    <p:sldId id="490" r:id="rId31"/>
    <p:sldId id="492" r:id="rId32"/>
    <p:sldId id="493" r:id="rId33"/>
    <p:sldId id="494" r:id="rId34"/>
    <p:sldId id="495" r:id="rId35"/>
    <p:sldId id="496" r:id="rId36"/>
    <p:sldId id="497" r:id="rId37"/>
    <p:sldId id="498" r:id="rId38"/>
    <p:sldId id="499" r:id="rId39"/>
    <p:sldId id="501" r:id="rId40"/>
    <p:sldId id="502" r:id="rId41"/>
    <p:sldId id="503" r:id="rId42"/>
    <p:sldId id="504" r:id="rId43"/>
    <p:sldId id="505" r:id="rId44"/>
    <p:sldId id="500" r:id="rId45"/>
    <p:sldId id="506" r:id="rId46"/>
    <p:sldId id="507" r:id="rId47"/>
    <p:sldId id="508" r:id="rId48"/>
    <p:sldId id="509" r:id="rId49"/>
    <p:sldId id="510" r:id="rId50"/>
    <p:sldId id="512" r:id="rId51"/>
    <p:sldId id="511" r:id="rId52"/>
    <p:sldId id="513" r:id="rId53"/>
    <p:sldId id="514" r:id="rId54"/>
    <p:sldId id="515" r:id="rId55"/>
    <p:sldId id="516" r:id="rId56"/>
    <p:sldId id="517" r:id="rId57"/>
    <p:sldId id="518" r:id="rId58"/>
  </p:sldIdLst>
  <p:sldSz cx="9144000" cy="6858000" type="screen4x3"/>
  <p:notesSz cx="9928225" cy="6797675"/>
  <p:custDataLst>
    <p:tags r:id="rId6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D6FF"/>
    <a:srgbClr val="F7D9DA"/>
    <a:srgbClr val="F5FC9A"/>
    <a:srgbClr val="E4F1D8"/>
    <a:srgbClr val="EEF7E9"/>
    <a:srgbClr val="92D050"/>
    <a:srgbClr val="EAEB87"/>
    <a:srgbClr val="B21212"/>
    <a:srgbClr val="6699FF"/>
    <a:srgbClr val="A7C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662" autoAdjust="0"/>
    <p:restoredTop sz="94976" autoAdjust="0"/>
  </p:normalViewPr>
  <p:slideViewPr>
    <p:cSldViewPr>
      <p:cViewPr varScale="1">
        <p:scale>
          <a:sx n="79" d="100"/>
          <a:sy n="79" d="100"/>
        </p:scale>
        <p:origin x="1470"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tags" Target="tags/tag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01/08/2018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668225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950238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271952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914330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028098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376271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74239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4356436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9328053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381249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521904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5832699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0986574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521352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2302767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521263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813927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884915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845190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0112226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058231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31505859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937010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1578017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3523345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9071405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6625429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6137257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9989800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11301258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3813635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2449453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783124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6197103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30202886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18311784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12515197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17617065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13472333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9156878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47</a:t>
            </a:fld>
            <a:endParaRPr lang="en-GB" dirty="0"/>
          </a:p>
        </p:txBody>
      </p:sp>
    </p:spTree>
    <p:extLst>
      <p:ext uri="{BB962C8B-B14F-4D97-AF65-F5344CB8AC3E}">
        <p14:creationId xmlns:p14="http://schemas.microsoft.com/office/powerpoint/2010/main" val="35502868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48</a:t>
            </a:fld>
            <a:endParaRPr lang="en-GB" dirty="0"/>
          </a:p>
        </p:txBody>
      </p:sp>
    </p:spTree>
    <p:extLst>
      <p:ext uri="{BB962C8B-B14F-4D97-AF65-F5344CB8AC3E}">
        <p14:creationId xmlns:p14="http://schemas.microsoft.com/office/powerpoint/2010/main" val="182572406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49</a:t>
            </a:fld>
            <a:endParaRPr lang="en-GB" dirty="0"/>
          </a:p>
        </p:txBody>
      </p:sp>
    </p:spTree>
    <p:extLst>
      <p:ext uri="{BB962C8B-B14F-4D97-AF65-F5344CB8AC3E}">
        <p14:creationId xmlns:p14="http://schemas.microsoft.com/office/powerpoint/2010/main" val="2395871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60495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50</a:t>
            </a:fld>
            <a:endParaRPr lang="en-GB" dirty="0"/>
          </a:p>
        </p:txBody>
      </p:sp>
    </p:spTree>
    <p:extLst>
      <p:ext uri="{BB962C8B-B14F-4D97-AF65-F5344CB8AC3E}">
        <p14:creationId xmlns:p14="http://schemas.microsoft.com/office/powerpoint/2010/main" val="1043617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51</a:t>
            </a:fld>
            <a:endParaRPr lang="en-GB" dirty="0"/>
          </a:p>
        </p:txBody>
      </p:sp>
    </p:spTree>
    <p:extLst>
      <p:ext uri="{BB962C8B-B14F-4D97-AF65-F5344CB8AC3E}">
        <p14:creationId xmlns:p14="http://schemas.microsoft.com/office/powerpoint/2010/main" val="17069595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52</a:t>
            </a:fld>
            <a:endParaRPr lang="en-GB" dirty="0"/>
          </a:p>
        </p:txBody>
      </p:sp>
    </p:spTree>
    <p:extLst>
      <p:ext uri="{BB962C8B-B14F-4D97-AF65-F5344CB8AC3E}">
        <p14:creationId xmlns:p14="http://schemas.microsoft.com/office/powerpoint/2010/main" val="9903467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53</a:t>
            </a:fld>
            <a:endParaRPr lang="en-GB" dirty="0"/>
          </a:p>
        </p:txBody>
      </p:sp>
    </p:spTree>
    <p:extLst>
      <p:ext uri="{BB962C8B-B14F-4D97-AF65-F5344CB8AC3E}">
        <p14:creationId xmlns:p14="http://schemas.microsoft.com/office/powerpoint/2010/main" val="31374514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54</a:t>
            </a:fld>
            <a:endParaRPr lang="en-GB" dirty="0"/>
          </a:p>
        </p:txBody>
      </p:sp>
    </p:spTree>
    <p:extLst>
      <p:ext uri="{BB962C8B-B14F-4D97-AF65-F5344CB8AC3E}">
        <p14:creationId xmlns:p14="http://schemas.microsoft.com/office/powerpoint/2010/main" val="1484670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78226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075463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184238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8305058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1.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27.xml"/><Relationship Id="rId4" Type="http://schemas.openxmlformats.org/officeDocument/2006/relationships/slide" Target="../slides/slide2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688661" cy="64626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55046" y="692696"/>
            <a:ext cx="170855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19.1 – Chemistry Practical</a:t>
            </a:r>
            <a:endParaRPr lang="en-GB" sz="1000" b="1" dirty="0">
              <a:latin typeface="Arial" panose="020B0604020202020204" pitchFamily="34" charset="0"/>
              <a:cs typeface="Arial" panose="020B0604020202020204" pitchFamily="34" charset="0"/>
            </a:endParaRPr>
          </a:p>
        </p:txBody>
      </p:sp>
      <p:sp>
        <p:nvSpPr>
          <p:cNvPr id="7" name="Round Same Side Corner Rectangle 6">
            <a:hlinkClick r:id="rId3" action="ppaction://hlinksldjump"/>
          </p:cNvPr>
          <p:cNvSpPr/>
          <p:nvPr/>
        </p:nvSpPr>
        <p:spPr>
          <a:xfrm>
            <a:off x="1907704" y="692696"/>
            <a:ext cx="180018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19.2 – Experiment Example</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p:nvSpPr>
        <p:spPr>
          <a:xfrm>
            <a:off x="3751990" y="692696"/>
            <a:ext cx="144735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19.3 – Working with Gases on the Lab</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5" action="ppaction://hlinksldjump"/>
          </p:cNvPr>
          <p:cNvSpPr/>
          <p:nvPr userDrawn="1"/>
        </p:nvSpPr>
        <p:spPr>
          <a:xfrm>
            <a:off x="5243448" y="692696"/>
            <a:ext cx="12007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19.4 – Testing for Ions</a:t>
            </a:r>
            <a:r>
              <a:rPr lang="en-GB" sz="1000" b="1" baseline="0" dirty="0" smtClean="0">
                <a:latin typeface="Arial" panose="020B0604020202020204" pitchFamily="34" charset="0"/>
                <a:cs typeface="Arial" panose="020B0604020202020204" pitchFamily="34" charset="0"/>
              </a:rPr>
              <a:t> in the Lab</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05097" y="1049886"/>
            <a:ext cx="8859391" cy="5691482"/>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4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4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00392" y="44625"/>
            <a:ext cx="1008112" cy="96820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5.emf"/><Relationship Id="rId7"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slide" Target="slide41.xml"/><Relationship Id="rId9" Type="http://schemas.openxmlformats.org/officeDocument/2006/relationships/hyperlink" Target="Unit%2019/19.1%20-%20Chemistry%20Experiments.mp4" TargetMode="External"/></Relationships>
</file>

<file path=ppt/slides/_rels/slide12.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slide" Target="slide41.xml"/></Relationships>
</file>

<file path=ppt/slides/_rels/slide14.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 Id="rId9" Type="http://schemas.openxmlformats.org/officeDocument/2006/relationships/slide" Target="slide41.xml"/></Relationships>
</file>

<file path=ppt/slides/_rels/slide15.xml.rels><?xml version="1.0" encoding="UTF-8" standalone="yes"?>
<Relationships xmlns="http://schemas.openxmlformats.org/package/2006/relationships"><Relationship Id="rId3" Type="http://schemas.openxmlformats.org/officeDocument/2006/relationships/hyperlink" Target="Unit%2019/19.1%20&#8211;%20Chemistry%20-%20A%20Practical%20Subject.do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slide" Target="slide41.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slide" Target="slide43.xml"/></Relationships>
</file>

<file path=ppt/slides/_rels/slide1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slide" Target="slide43.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slide" Target="slide43.xml"/></Relationships>
</file>

<file path=ppt/slides/_rels/slide19.xml.rels><?xml version="1.0" encoding="UTF-8" standalone="yes"?>
<Relationships xmlns="http://schemas.openxmlformats.org/package/2006/relationships"><Relationship Id="rId3" Type="http://schemas.openxmlformats.org/officeDocument/2006/relationships/hyperlink" Target="Unit%2019/19.1%20&#8211;%20Chemistry%20-%20A%20Practical%20Subject.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slide" Target="slide43.xml"/><Relationship Id="rId5" Type="http://schemas.openxmlformats.org/officeDocument/2006/relationships/hyperlink" Target="Unit%2019/19.2%20&#8211;%20Example%20of%20an%20experiment.docx" TargetMode="Externa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Unit%2019/19.2%20&#8211;%20Example%20of%20an%20experiment.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slide" Target="slide43.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slide" Target="slide45.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slide" Target="slide4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Unit%2019/19.3%20&#8211;%20Working%20with%20Gases%20in%20the%20Lab.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slide" Target="slide45.xml"/></Relationships>
</file>

<file path=ppt/slides/_rels/slide27.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31.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3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slide" Target="slide47.xml"/><Relationship Id="rId4" Type="http://schemas.openxmlformats.org/officeDocument/2006/relationships/hyperlink" Target="Unit%2019/19.4%20-%20Test%20for%20Carbonate%20Ions.mp4"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Unit%2019/19.4%20-%20Testing%20for%20Ions%20in%20the%20Lab.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80526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65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a:t>
            </a:r>
            <a:r>
              <a:rPr lang="en-US" sz="65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19 - </a:t>
            </a:r>
            <a:r>
              <a:rPr lang="en-US" sz="65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The Lab</a:t>
            </a:r>
            <a:endParaRPr lang="en-GB" sz="65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640960"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Cambridge Chemistry - iGCSE</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2017-19</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09-10</a:t>
            </a:r>
            <a:endParaRPr lang="en-GB" sz="3600" b="1" dirty="0">
              <a:solidFill>
                <a:schemeClr val="tx1">
                  <a:lumMod val="50000"/>
                  <a:lumOff val="50000"/>
                </a:schemeClr>
              </a:solidFill>
            </a:endParaRPr>
          </a:p>
        </p:txBody>
      </p:sp>
      <p:pic>
        <p:nvPicPr>
          <p:cNvPr id="1026" name="Picture 2" descr="Related imag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860032" y="2114171"/>
            <a:ext cx="4032448" cy="303636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08606"/>
            <a:ext cx="1678981" cy="1612521"/>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4000" dirty="0"/>
              <a:t>3 - Assessment </a:t>
            </a:r>
            <a:r>
              <a:rPr lang="en-GB" sz="4000" dirty="0" smtClean="0"/>
              <a:t>Objectives</a:t>
            </a:r>
            <a:endParaRPr lang="en-GB" sz="4000" b="1" dirty="0" smtClean="0"/>
          </a:p>
        </p:txBody>
      </p:sp>
      <p:sp>
        <p:nvSpPr>
          <p:cNvPr id="34" name="Rectangle 33"/>
          <p:cNvSpPr/>
          <p:nvPr/>
        </p:nvSpPr>
        <p:spPr>
          <a:xfrm>
            <a:off x="323527" y="1124744"/>
            <a:ext cx="8424935" cy="923330"/>
          </a:xfrm>
          <a:prstGeom prst="rect">
            <a:avLst/>
          </a:prstGeom>
        </p:spPr>
        <p:txBody>
          <a:bodyPr wrap="square">
            <a:spAutoFit/>
          </a:bodyPr>
          <a:lstStyle/>
          <a:p>
            <a:pPr>
              <a:buClr>
                <a:srgbClr val="0070C0"/>
              </a:buClr>
            </a:pPr>
            <a:r>
              <a:rPr lang="en-US" b="1" dirty="0"/>
              <a:t>Relationship between assessment objectives and components</a:t>
            </a:r>
          </a:p>
          <a:p>
            <a:pPr marL="457200" indent="-457200">
              <a:buClr>
                <a:srgbClr val="0070C0"/>
              </a:buClr>
              <a:buFont typeface="Wingdings 3" panose="05040102010807070707" pitchFamily="18" charset="2"/>
              <a:buChar char=""/>
            </a:pPr>
            <a:r>
              <a:rPr lang="en-US" dirty="0"/>
              <a:t>The approximate weightings allocated to each of the assessment objectives are </a:t>
            </a:r>
            <a:r>
              <a:rPr lang="en-US" dirty="0" err="1"/>
              <a:t>summarised</a:t>
            </a:r>
            <a:r>
              <a:rPr lang="en-US" dirty="0"/>
              <a:t> in the </a:t>
            </a:r>
            <a:r>
              <a:rPr lang="en-US" dirty="0" smtClean="0"/>
              <a:t>table below</a:t>
            </a:r>
            <a:r>
              <a:rPr lang="en-US" dirty="0"/>
              <a:t>.</a:t>
            </a:r>
          </a:p>
        </p:txBody>
      </p:sp>
      <p:graphicFrame>
        <p:nvGraphicFramePr>
          <p:cNvPr id="2" name="Table 1"/>
          <p:cNvGraphicFramePr>
            <a:graphicFrameLocks noGrp="1"/>
          </p:cNvGraphicFramePr>
          <p:nvPr>
            <p:extLst>
              <p:ext uri="{D42A27DB-BD31-4B8C-83A1-F6EECF244321}">
                <p14:modId xmlns:p14="http://schemas.microsoft.com/office/powerpoint/2010/main" val="355141110"/>
              </p:ext>
            </p:extLst>
          </p:nvPr>
        </p:nvGraphicFramePr>
        <p:xfrm>
          <a:off x="323526" y="2064924"/>
          <a:ext cx="8424935" cy="4388411"/>
        </p:xfrm>
        <a:graphic>
          <a:graphicData uri="http://schemas.openxmlformats.org/drawingml/2006/table">
            <a:tbl>
              <a:tblPr firstRow="1" bandRow="1">
                <a:tableStyleId>{5C22544A-7EE6-4342-B048-85BDC9FD1C3A}</a:tableStyleId>
              </a:tblPr>
              <a:tblGrid>
                <a:gridCol w="2952330"/>
                <a:gridCol w="1224136"/>
                <a:gridCol w="1368152"/>
                <a:gridCol w="1008112"/>
                <a:gridCol w="1872205"/>
              </a:tblGrid>
              <a:tr h="1072723">
                <a:tc>
                  <a:txBody>
                    <a:bodyPr/>
                    <a:lstStyle/>
                    <a:p>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Assessment objective</a:t>
                      </a:r>
                      <a:endParaRPr lang="en-GB" sz="2000" dirty="0">
                        <a:latin typeface="Arial" panose="020B0604020202020204" pitchFamily="34" charset="0"/>
                        <a:cs typeface="Arial" panose="020B0604020202020204" pitchFamily="34" charset="0"/>
                      </a:endParaRPr>
                    </a:p>
                  </a:txBody>
                  <a:tcPr/>
                </a:tc>
                <a:tc>
                  <a:txBody>
                    <a:bodyPr/>
                    <a:lstStyle/>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Paper</a:t>
                      </a:r>
                    </a:p>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1 and 2</a:t>
                      </a:r>
                      <a:endParaRPr lang="en-GB" sz="2000" dirty="0">
                        <a:latin typeface="Arial" panose="020B0604020202020204" pitchFamily="34" charset="0"/>
                        <a:cs typeface="Arial" panose="020B0604020202020204" pitchFamily="34" charset="0"/>
                      </a:endParaRPr>
                    </a:p>
                  </a:txBody>
                  <a:tcPr/>
                </a:tc>
                <a:tc>
                  <a:txBody>
                    <a:bodyPr/>
                    <a:lstStyle/>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Paper</a:t>
                      </a:r>
                    </a:p>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3 and 4</a:t>
                      </a:r>
                      <a:endParaRPr lang="en-GB" sz="2000" dirty="0">
                        <a:latin typeface="Arial" panose="020B0604020202020204" pitchFamily="34" charset="0"/>
                        <a:cs typeface="Arial" panose="020B0604020202020204" pitchFamily="34" charset="0"/>
                      </a:endParaRPr>
                    </a:p>
                  </a:txBody>
                  <a:tcPr/>
                </a:tc>
                <a:tc>
                  <a:txBody>
                    <a:bodyPr/>
                    <a:lstStyle/>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Paper</a:t>
                      </a:r>
                    </a:p>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5 and 6</a:t>
                      </a:r>
                      <a:endParaRPr lang="en-GB" sz="2000" dirty="0">
                        <a:latin typeface="Arial" panose="020B0604020202020204" pitchFamily="34" charset="0"/>
                        <a:cs typeface="Arial" panose="020B0604020202020204" pitchFamily="34" charset="0"/>
                      </a:endParaRPr>
                    </a:p>
                  </a:txBody>
                  <a:tcPr/>
                </a:tc>
                <a:tc>
                  <a:txBody>
                    <a:bodyPr/>
                    <a:lstStyle/>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Weighting of</a:t>
                      </a:r>
                    </a:p>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AO in overall</a:t>
                      </a:r>
                    </a:p>
                    <a:p>
                      <a:pPr algn="ctr"/>
                      <a:r>
                        <a:rPr kumimoji="0" lang="en-GB" sz="2000" b="1" i="0" u="none" strike="noStrike" kern="1200" baseline="0" dirty="0" smtClean="0">
                          <a:solidFill>
                            <a:schemeClr val="lt1"/>
                          </a:solidFill>
                          <a:latin typeface="Arial" panose="020B0604020202020204" pitchFamily="34" charset="0"/>
                          <a:ea typeface="+mn-ea"/>
                          <a:cs typeface="Arial" panose="020B0604020202020204" pitchFamily="34" charset="0"/>
                        </a:rPr>
                        <a:t>qualification</a:t>
                      </a:r>
                      <a:endParaRPr lang="en-GB" sz="2000" dirty="0">
                        <a:latin typeface="Arial" panose="020B0604020202020204" pitchFamily="34" charset="0"/>
                        <a:cs typeface="Arial" panose="020B0604020202020204" pitchFamily="34" charset="0"/>
                      </a:endParaRPr>
                    </a:p>
                  </a:txBody>
                  <a:tcPr/>
                </a:tc>
              </a:tr>
              <a:tr h="747655">
                <a:tc>
                  <a:txBody>
                    <a:bodyPr/>
                    <a:lstStyle/>
                    <a:p>
                      <a:r>
                        <a:rPr kumimoji="0" lang="en-GB" sz="2000" b="1" i="0" u="none" strike="noStrike" kern="1200" baseline="0" dirty="0" smtClean="0">
                          <a:solidFill>
                            <a:schemeClr val="dk1"/>
                          </a:solidFill>
                          <a:latin typeface="Arial" panose="020B0604020202020204" pitchFamily="34" charset="0"/>
                          <a:ea typeface="+mn-ea"/>
                          <a:cs typeface="Arial" panose="020B0604020202020204" pitchFamily="34" charset="0"/>
                        </a:rPr>
                        <a:t>AO1: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Knowledge with understanding</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63%</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63%</a:t>
                      </a: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50%</a:t>
                      </a:r>
                      <a:endParaRPr lang="en-GB" sz="2000" dirty="0">
                        <a:latin typeface="Arial" panose="020B0604020202020204" pitchFamily="34" charset="0"/>
                        <a:cs typeface="Arial" panose="020B0604020202020204" pitchFamily="34" charset="0"/>
                      </a:endParaRPr>
                    </a:p>
                  </a:txBody>
                  <a:tcPr/>
                </a:tc>
              </a:tr>
              <a:tr h="1072723">
                <a:tc>
                  <a:txBody>
                    <a:bodyPr/>
                    <a:lstStyle/>
                    <a:p>
                      <a:r>
                        <a:rPr kumimoji="0" lang="en-GB" sz="2000" b="1" i="0" u="none" strike="noStrike" kern="1200" baseline="0" dirty="0" smtClean="0">
                          <a:solidFill>
                            <a:schemeClr val="dk1"/>
                          </a:solidFill>
                          <a:latin typeface="Arial" panose="020B0604020202020204" pitchFamily="34" charset="0"/>
                          <a:ea typeface="+mn-ea"/>
                          <a:cs typeface="Arial" panose="020B0604020202020204" pitchFamily="34" charset="0"/>
                        </a:rPr>
                        <a:t>AO2: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Handling information and problem solving</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37%</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37%</a:t>
                      </a: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747655">
                <a:tc>
                  <a:txBody>
                    <a:bodyPr/>
                    <a:lstStyle/>
                    <a:p>
                      <a:r>
                        <a:rPr kumimoji="0" lang="en-GB" sz="2000" b="1" i="0" u="none" strike="noStrike" kern="1200" baseline="0" dirty="0" smtClean="0">
                          <a:solidFill>
                            <a:schemeClr val="dk1"/>
                          </a:solidFill>
                          <a:latin typeface="Arial" panose="020B0604020202020204" pitchFamily="34" charset="0"/>
                          <a:ea typeface="+mn-ea"/>
                          <a:cs typeface="Arial" panose="020B0604020202020204" pitchFamily="34" charset="0"/>
                        </a:rPr>
                        <a:t>AO3: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Experimental skills and investigations</a:t>
                      </a: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a:latin typeface="Arial" panose="020B0604020202020204" pitchFamily="34" charset="0"/>
                        <a:cs typeface="Arial" panose="020B0604020202020204" pitchFamily="34" charset="0"/>
                      </a:endParaRPr>
                    </a:p>
                  </a:txBody>
                  <a:tcPr/>
                </a:tc>
                <a:tc>
                  <a:txBody>
                    <a:bodyPr/>
                    <a:lstStyle/>
                    <a:p>
                      <a:pPr algn="ctr"/>
                      <a:endParaRPr lang="en-GB" sz="200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100%</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r h="747655">
                <a:tc>
                  <a:txBody>
                    <a:bodyPr/>
                    <a:lstStyle/>
                    <a:p>
                      <a:r>
                        <a:rPr kumimoji="0" lang="en-GB" sz="2000" b="1" i="0" u="none" strike="noStrike" kern="1200" baseline="0" dirty="0" smtClean="0">
                          <a:solidFill>
                            <a:schemeClr val="dk1"/>
                          </a:solidFill>
                          <a:latin typeface="Arial" panose="020B0604020202020204" pitchFamily="34" charset="0"/>
                          <a:ea typeface="+mn-ea"/>
                          <a:cs typeface="Arial" panose="020B0604020202020204" pitchFamily="34" charset="0"/>
                        </a:rPr>
                        <a:t>Weighting of paper in overall qualification</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50%</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c>
                  <a:txBody>
                    <a:bodyPr/>
                    <a:lstStyle/>
                    <a:p>
                      <a:pPr algn="ct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75026581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7170"/>
          <a:stretch/>
        </p:blipFill>
        <p:spPr>
          <a:xfrm>
            <a:off x="6623124" y="1124744"/>
            <a:ext cx="2269355" cy="5021396"/>
          </a:xfrm>
          <a:prstGeom prst="rect">
            <a:avLst/>
          </a:prstGeom>
        </p:spPr>
      </p:pic>
      <p:sp>
        <p:nvSpPr>
          <p:cNvPr id="3074" name="Title 1"/>
          <p:cNvSpPr>
            <a:spLocks noGrp="1"/>
          </p:cNvSpPr>
          <p:nvPr>
            <p:ph type="title"/>
          </p:nvPr>
        </p:nvSpPr>
        <p:spPr>
          <a:xfrm>
            <a:off x="107504" y="44624"/>
            <a:ext cx="7560840" cy="625434"/>
          </a:xfrm>
        </p:spPr>
        <p:txBody>
          <a:bodyPr>
            <a:noAutofit/>
          </a:bodyPr>
          <a:lstStyle/>
          <a:p>
            <a:r>
              <a:rPr lang="en-GB" sz="3800" dirty="0" smtClean="0"/>
              <a:t>19.1 – Chemistry: A Practical Subject</a:t>
            </a:r>
            <a:endParaRPr lang="en-GB" sz="3800" b="1" dirty="0" smtClean="0"/>
          </a:p>
        </p:txBody>
      </p:sp>
      <p:sp>
        <p:nvSpPr>
          <p:cNvPr id="34" name="Rectangle 33"/>
          <p:cNvSpPr/>
          <p:nvPr/>
        </p:nvSpPr>
        <p:spPr>
          <a:xfrm>
            <a:off x="251520" y="1124744"/>
            <a:ext cx="6264696" cy="1938992"/>
          </a:xfrm>
          <a:prstGeom prst="rect">
            <a:avLst/>
          </a:prstGeom>
        </p:spPr>
        <p:txBody>
          <a:bodyPr wrap="square">
            <a:spAutoFit/>
          </a:bodyPr>
          <a:lstStyle/>
          <a:p>
            <a:pPr>
              <a:buClr>
                <a:srgbClr val="0070C0"/>
              </a:buClr>
            </a:pPr>
            <a:r>
              <a:rPr lang="en-US" sz="2000" b="1" dirty="0" smtClean="0">
                <a:solidFill>
                  <a:srgbClr val="C00000"/>
                </a:solidFill>
              </a:rPr>
              <a:t>The </a:t>
            </a:r>
            <a:r>
              <a:rPr lang="en-US" sz="2000" b="1" dirty="0">
                <a:solidFill>
                  <a:srgbClr val="C00000"/>
                </a:solidFill>
              </a:rPr>
              <a:t>lab: the home of chemistry</a:t>
            </a:r>
          </a:p>
          <a:p>
            <a:pPr marL="355600" indent="-355600">
              <a:buClr>
                <a:srgbClr val="0070C0"/>
              </a:buClr>
              <a:buFont typeface="Wingdings 3" panose="05040102010807070707" pitchFamily="18" charset="2"/>
              <a:buChar char=""/>
            </a:pPr>
            <a:r>
              <a:rPr lang="en-US" sz="2000" dirty="0"/>
              <a:t>All the information in this book has one thing in common. It is all </a:t>
            </a:r>
            <a:r>
              <a:rPr lang="en-US" sz="2000" dirty="0" smtClean="0"/>
              <a:t>based on </a:t>
            </a:r>
            <a:r>
              <a:rPr lang="en-US" sz="2000" dirty="0"/>
              <a:t>real experiments, carried out in labs around the world, over the years </a:t>
            </a:r>
            <a:r>
              <a:rPr lang="en-US" sz="2000" dirty="0" smtClean="0"/>
              <a:t>– and </a:t>
            </a:r>
            <a:r>
              <a:rPr lang="en-US" sz="2000" dirty="0"/>
              <a:t>even over the centuries. The lab is the home of chemistry!</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280</a:t>
            </a:r>
            <a:endParaRPr lang="en-GB" sz="1100" b="1" dirty="0">
              <a:latin typeface="Arial" panose="020B0604020202020204" pitchFamily="34" charset="0"/>
              <a:cs typeface="Arial" panose="020B0604020202020204" pitchFamily="34" charset="0"/>
            </a:endParaRPr>
          </a:p>
        </p:txBody>
      </p:sp>
      <p:sp>
        <p:nvSpPr>
          <p:cNvPr id="10" name="Rectangle 9"/>
          <p:cNvSpPr/>
          <p:nvPr/>
        </p:nvSpPr>
        <p:spPr>
          <a:xfrm>
            <a:off x="6624228" y="6146140"/>
            <a:ext cx="2268252" cy="523220"/>
          </a:xfrm>
          <a:prstGeom prst="rect">
            <a:avLst/>
          </a:prstGeom>
        </p:spPr>
        <p:txBody>
          <a:bodyPr wrap="square">
            <a:spAutoFit/>
          </a:bodyPr>
          <a:lstStyle/>
          <a:p>
            <a:pPr indent="271463">
              <a:buClr>
                <a:srgbClr val="C00000"/>
              </a:buClr>
              <a:buFontTx/>
              <a:buChar char="▲"/>
            </a:pPr>
            <a:r>
              <a:rPr lang="en-US" sz="1400" dirty="0">
                <a:latin typeface="NewAsterLTStd"/>
              </a:rPr>
              <a:t>Step into the lab, and </a:t>
            </a:r>
            <a:r>
              <a:rPr lang="en-US" sz="1400" dirty="0" smtClean="0">
                <a:latin typeface="NewAsterLTStd"/>
              </a:rPr>
              <a:t>try the </a:t>
            </a:r>
            <a:r>
              <a:rPr lang="en-US" sz="1400" dirty="0">
                <a:latin typeface="NewAsterLTStd"/>
              </a:rPr>
              <a:t>scientific method </a:t>
            </a:r>
            <a:endParaRPr lang="en-GB" sz="1400" dirty="0">
              <a:latin typeface="NewAsterLTStd"/>
            </a:endParaRPr>
          </a:p>
        </p:txBody>
      </p:sp>
      <p:sp>
        <p:nvSpPr>
          <p:cNvPr id="6" name="TextBox 5">
            <a:hlinkClick r:id="rId4" action="ppaction://hlinksldjump"/>
          </p:cNvPr>
          <p:cNvSpPr txBox="1"/>
          <p:nvPr/>
        </p:nvSpPr>
        <p:spPr>
          <a:xfrm>
            <a:off x="8220815" y="908720"/>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pic>
        <p:nvPicPr>
          <p:cNvPr id="1026" name="Picture 2" descr="Image result for great chemistry experimen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255484" y="3063736"/>
            <a:ext cx="2552319" cy="20242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great chemistry experiment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88423" y="4832147"/>
            <a:ext cx="2427793" cy="18208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great chemistry experiments"/>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3923928" y="3066817"/>
            <a:ext cx="2567372" cy="17228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great chemistry experiments"/>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2476005" y="3518422"/>
            <a:ext cx="1944216" cy="221609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hlinkClick r:id="rId9" action="ppaction://hlinkfile"/>
          </p:cNvPr>
          <p:cNvSpPr txBox="1"/>
          <p:nvPr/>
        </p:nvSpPr>
        <p:spPr>
          <a:xfrm>
            <a:off x="258560" y="6237312"/>
            <a:ext cx="3305328"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GB" dirty="0" smtClean="0"/>
              <a:t>Chemistry Experiments Top 11</a:t>
            </a:r>
            <a:endParaRPr lang="en-GB" dirty="0"/>
          </a:p>
        </p:txBody>
      </p:sp>
    </p:spTree>
    <p:extLst>
      <p:ext uri="{BB962C8B-B14F-4D97-AF65-F5344CB8AC3E}">
        <p14:creationId xmlns:p14="http://schemas.microsoft.com/office/powerpoint/2010/main" val="176692588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smtClean="0"/>
              <a:t>19.1 – Chemistry: A Practical Subject</a:t>
            </a:r>
            <a:endParaRPr lang="en-GB" sz="3800" b="1" dirty="0" smtClean="0"/>
          </a:p>
        </p:txBody>
      </p:sp>
      <p:sp>
        <p:nvSpPr>
          <p:cNvPr id="34" name="Rectangle 33"/>
          <p:cNvSpPr/>
          <p:nvPr/>
        </p:nvSpPr>
        <p:spPr>
          <a:xfrm>
            <a:off x="179512" y="1124744"/>
            <a:ext cx="8712968" cy="1015663"/>
          </a:xfrm>
          <a:prstGeom prst="rect">
            <a:avLst/>
          </a:prstGeom>
        </p:spPr>
        <p:txBody>
          <a:bodyPr wrap="square">
            <a:spAutoFit/>
          </a:bodyPr>
          <a:lstStyle/>
          <a:p>
            <a:pPr>
              <a:buClr>
                <a:srgbClr val="0070C0"/>
              </a:buClr>
            </a:pPr>
            <a:r>
              <a:rPr lang="en-US" sz="2000" b="1" dirty="0" smtClean="0">
                <a:solidFill>
                  <a:srgbClr val="C00000"/>
                </a:solidFill>
              </a:rPr>
              <a:t>How </a:t>
            </a:r>
            <a:r>
              <a:rPr lang="en-US" sz="2000" b="1" dirty="0">
                <a:solidFill>
                  <a:srgbClr val="C00000"/>
                </a:solidFill>
              </a:rPr>
              <a:t>do chemists work?</a:t>
            </a:r>
          </a:p>
          <a:p>
            <a:pPr marL="355600" indent="-355600">
              <a:buClr>
                <a:srgbClr val="0070C0"/>
              </a:buClr>
              <a:buFont typeface="Wingdings 3" panose="05040102010807070707" pitchFamily="18" charset="2"/>
              <a:buChar char=""/>
            </a:pPr>
            <a:r>
              <a:rPr lang="en-US" sz="2000" dirty="0"/>
              <a:t>Like all scientists, chemists follow the </a:t>
            </a:r>
            <a:r>
              <a:rPr lang="en-US" sz="2000" b="1" dirty="0">
                <a:solidFill>
                  <a:srgbClr val="FF0000"/>
                </a:solidFill>
              </a:rPr>
              <a:t>scientific method</a:t>
            </a:r>
            <a:r>
              <a:rPr lang="en-US" sz="2000" dirty="0"/>
              <a:t>. This </a:t>
            </a:r>
            <a:r>
              <a:rPr lang="en-US" sz="2000" dirty="0" smtClean="0"/>
              <a:t>flowchart shows </a:t>
            </a:r>
            <a:r>
              <a:rPr lang="en-US" sz="2000" dirty="0"/>
              <a:t>the steps. The handwritten notes are from a student.</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280</a:t>
            </a:r>
            <a:endParaRPr lang="en-GB" sz="1100" b="1" dirty="0">
              <a:latin typeface="Arial" panose="020B0604020202020204" pitchFamily="34" charset="0"/>
              <a:cs typeface="Arial" panose="020B0604020202020204" pitchFamily="34" charset="0"/>
            </a:endParaRPr>
          </a:p>
        </p:txBody>
      </p:sp>
      <p:sp>
        <p:nvSpPr>
          <p:cNvPr id="3" name="TextBox 2"/>
          <p:cNvSpPr txBox="1"/>
          <p:nvPr/>
        </p:nvSpPr>
        <p:spPr>
          <a:xfrm>
            <a:off x="179512" y="2140407"/>
            <a:ext cx="8712968" cy="611312"/>
          </a:xfrm>
          <a:prstGeom prst="rect">
            <a:avLst/>
          </a:prstGeom>
          <a:solidFill>
            <a:schemeClr val="accent6">
              <a:lumMod val="20000"/>
              <a:lumOff val="80000"/>
            </a:schemeClr>
          </a:solidFill>
          <a:ln>
            <a:solidFill>
              <a:srgbClr val="002060"/>
            </a:solidFill>
          </a:ln>
        </p:spPr>
        <p:txBody>
          <a:bodyPr wrap="square" lIns="36000" tIns="36000" rIns="36000" bIns="36000" rtlCol="0">
            <a:spAutoFit/>
          </a:bodyPr>
          <a:lstStyle/>
          <a:p>
            <a:pPr marL="342900" indent="-342900">
              <a:buFont typeface="+mj-lt"/>
              <a:buAutoNum type="arabicPeriod"/>
            </a:pPr>
            <a:r>
              <a:rPr lang="en-US" sz="1750" dirty="0" smtClean="0"/>
              <a:t>You </a:t>
            </a:r>
            <a:r>
              <a:rPr lang="en-US" sz="1750" dirty="0"/>
              <a:t>observe something that makes you ask yourself a </a:t>
            </a:r>
            <a:r>
              <a:rPr lang="en-US" sz="1750" dirty="0" smtClean="0"/>
              <a:t>question.</a:t>
            </a:r>
            <a:br>
              <a:rPr lang="en-US" sz="1750" dirty="0" smtClean="0"/>
            </a:br>
            <a:r>
              <a:rPr lang="en-US" sz="1750" dirty="0" smtClean="0">
                <a:solidFill>
                  <a:srgbClr val="0070C0"/>
                </a:solidFill>
              </a:rPr>
              <a:t>Kitchen </a:t>
            </a:r>
            <a:r>
              <a:rPr lang="en-US" sz="1750" dirty="0">
                <a:solidFill>
                  <a:srgbClr val="0070C0"/>
                </a:solidFill>
              </a:rPr>
              <a:t>cleaner X is better at removing grease than kitchen cleaner Y. Why?</a:t>
            </a:r>
            <a:endParaRPr lang="en-GB" sz="1750" dirty="0">
              <a:solidFill>
                <a:srgbClr val="0070C0"/>
              </a:solidFill>
            </a:endParaRPr>
          </a:p>
        </p:txBody>
      </p:sp>
      <p:sp>
        <p:nvSpPr>
          <p:cNvPr id="14" name="TextBox 13"/>
          <p:cNvSpPr txBox="1"/>
          <p:nvPr/>
        </p:nvSpPr>
        <p:spPr>
          <a:xfrm>
            <a:off x="179512" y="2842078"/>
            <a:ext cx="8712968" cy="1419226"/>
          </a:xfrm>
          <a:prstGeom prst="rect">
            <a:avLst/>
          </a:prstGeom>
          <a:solidFill>
            <a:schemeClr val="accent6">
              <a:lumMod val="20000"/>
              <a:lumOff val="80000"/>
            </a:schemeClr>
          </a:solidFill>
          <a:ln>
            <a:solidFill>
              <a:srgbClr val="002060"/>
            </a:solidFill>
          </a:ln>
        </p:spPr>
        <p:txBody>
          <a:bodyPr wrap="square" lIns="36000" tIns="36000" rIns="36000" bIns="36000" rtlCol="0">
            <a:spAutoFit/>
          </a:bodyPr>
          <a:lstStyle/>
          <a:p>
            <a:pPr marL="342900" indent="-342900">
              <a:buFont typeface="+mj-lt"/>
              <a:buAutoNum type="arabicPeriod" startAt="2"/>
            </a:pPr>
            <a:r>
              <a:rPr lang="en-US" sz="1750" dirty="0"/>
              <a:t>Come up with a hypothesis – a reasonable statement that you can </a:t>
            </a:r>
            <a:r>
              <a:rPr lang="en-US" sz="1750" dirty="0" smtClean="0"/>
              <a:t>test.</a:t>
            </a:r>
            <a:br>
              <a:rPr lang="en-US" sz="1750" dirty="0" smtClean="0"/>
            </a:br>
            <a:r>
              <a:rPr lang="en-US" sz="1750" dirty="0" smtClean="0"/>
              <a:t>You </a:t>
            </a:r>
            <a:r>
              <a:rPr lang="en-US" sz="1750" dirty="0"/>
              <a:t>might need to do some research in books or on the internet, </a:t>
            </a:r>
            <a:r>
              <a:rPr lang="en-US" sz="1750" dirty="0" smtClean="0"/>
              <a:t>to help you.</a:t>
            </a:r>
            <a:br>
              <a:rPr lang="en-US" sz="1750" dirty="0" smtClean="0"/>
            </a:br>
            <a:r>
              <a:rPr lang="en-US" sz="1750" dirty="0" smtClean="0">
                <a:solidFill>
                  <a:srgbClr val="0070C0"/>
                </a:solidFill>
              </a:rPr>
              <a:t>Sodium </a:t>
            </a:r>
            <a:r>
              <a:rPr lang="en-US" sz="1750" dirty="0">
                <a:solidFill>
                  <a:srgbClr val="0070C0"/>
                </a:solidFill>
              </a:rPr>
              <a:t>hydroxide is used in kitchen cleaners to help remove </a:t>
            </a:r>
            <a:r>
              <a:rPr lang="en-US" sz="1750" dirty="0" smtClean="0">
                <a:solidFill>
                  <a:srgbClr val="0070C0"/>
                </a:solidFill>
              </a:rPr>
              <a:t>grease.</a:t>
            </a:r>
            <a:br>
              <a:rPr lang="en-US" sz="1750" dirty="0" smtClean="0">
                <a:solidFill>
                  <a:srgbClr val="0070C0"/>
                </a:solidFill>
              </a:rPr>
            </a:br>
            <a:r>
              <a:rPr lang="en-US" sz="1750" dirty="0" smtClean="0">
                <a:solidFill>
                  <a:srgbClr val="0070C0"/>
                </a:solidFill>
              </a:rPr>
              <a:t>The </a:t>
            </a:r>
            <a:r>
              <a:rPr lang="en-US" sz="1750" dirty="0">
                <a:solidFill>
                  <a:srgbClr val="0070C0"/>
                </a:solidFill>
              </a:rPr>
              <a:t>labels on X and Y say they contain sodium </a:t>
            </a:r>
            <a:r>
              <a:rPr lang="en-US" sz="1750" dirty="0" smtClean="0">
                <a:solidFill>
                  <a:srgbClr val="0070C0"/>
                </a:solidFill>
              </a:rPr>
              <a:t>hydroxide.</a:t>
            </a:r>
            <a:br>
              <a:rPr lang="en-US" sz="1750" dirty="0" smtClean="0">
                <a:solidFill>
                  <a:srgbClr val="0070C0"/>
                </a:solidFill>
              </a:rPr>
            </a:br>
            <a:r>
              <a:rPr lang="en-US" sz="1750" dirty="0" smtClean="0">
                <a:solidFill>
                  <a:srgbClr val="0070C0"/>
                </a:solidFill>
              </a:rPr>
              <a:t>My </a:t>
            </a:r>
            <a:r>
              <a:rPr lang="en-US" sz="1750" dirty="0">
                <a:solidFill>
                  <a:srgbClr val="0070C0"/>
                </a:solidFill>
              </a:rPr>
              <a:t>hypothesis: X may contain more sodium hydroxide than Y does.</a:t>
            </a:r>
            <a:endParaRPr lang="en-GB" sz="1750" dirty="0">
              <a:solidFill>
                <a:srgbClr val="0070C0"/>
              </a:solidFill>
            </a:endParaRPr>
          </a:p>
        </p:txBody>
      </p:sp>
      <p:sp>
        <p:nvSpPr>
          <p:cNvPr id="15" name="TextBox 14"/>
          <p:cNvSpPr txBox="1"/>
          <p:nvPr/>
        </p:nvSpPr>
        <p:spPr>
          <a:xfrm>
            <a:off x="179512" y="4351663"/>
            <a:ext cx="8712968" cy="611312"/>
          </a:xfrm>
          <a:prstGeom prst="rect">
            <a:avLst/>
          </a:prstGeom>
          <a:solidFill>
            <a:schemeClr val="accent6">
              <a:lumMod val="20000"/>
              <a:lumOff val="80000"/>
            </a:schemeClr>
          </a:solidFill>
          <a:ln>
            <a:solidFill>
              <a:srgbClr val="002060"/>
            </a:solidFill>
          </a:ln>
        </p:spPr>
        <p:txBody>
          <a:bodyPr wrap="square" lIns="36000" tIns="36000" rIns="36000" bIns="36000" rtlCol="0">
            <a:spAutoFit/>
          </a:bodyPr>
          <a:lstStyle/>
          <a:p>
            <a:pPr marL="342900" indent="-342900">
              <a:buFont typeface="+mj-lt"/>
              <a:buAutoNum type="arabicPeriod" startAt="3"/>
            </a:pPr>
            <a:r>
              <a:rPr lang="en-US" sz="1750" dirty="0"/>
              <a:t>Plan an experiment to test the </a:t>
            </a:r>
            <a:r>
              <a:rPr lang="en-US" sz="1750" dirty="0" smtClean="0"/>
              <a:t>hypothesis.</a:t>
            </a:r>
            <a:br>
              <a:rPr lang="en-US" sz="1750" dirty="0" smtClean="0"/>
            </a:br>
            <a:r>
              <a:rPr lang="en-US" sz="1750" dirty="0" smtClean="0">
                <a:solidFill>
                  <a:srgbClr val="0070C0"/>
                </a:solidFill>
              </a:rPr>
              <a:t>I </a:t>
            </a:r>
            <a:r>
              <a:rPr lang="en-US" sz="1750" dirty="0">
                <a:solidFill>
                  <a:srgbClr val="0070C0"/>
                </a:solidFill>
              </a:rPr>
              <a:t>plan to do a titration to test my hypothesis. See the details in the next unit.</a:t>
            </a:r>
            <a:endParaRPr lang="en-GB" sz="1750" dirty="0">
              <a:solidFill>
                <a:srgbClr val="0070C0"/>
              </a:solidFill>
            </a:endParaRPr>
          </a:p>
        </p:txBody>
      </p:sp>
      <p:sp>
        <p:nvSpPr>
          <p:cNvPr id="16" name="TextBox 15"/>
          <p:cNvSpPr txBox="1"/>
          <p:nvPr/>
        </p:nvSpPr>
        <p:spPr>
          <a:xfrm>
            <a:off x="179512" y="5053334"/>
            <a:ext cx="8712968" cy="342008"/>
          </a:xfrm>
          <a:prstGeom prst="rect">
            <a:avLst/>
          </a:prstGeom>
          <a:solidFill>
            <a:schemeClr val="accent6">
              <a:lumMod val="20000"/>
              <a:lumOff val="80000"/>
            </a:schemeClr>
          </a:solidFill>
          <a:ln>
            <a:solidFill>
              <a:srgbClr val="002060"/>
            </a:solidFill>
          </a:ln>
        </p:spPr>
        <p:txBody>
          <a:bodyPr wrap="square" lIns="36000" tIns="36000" rIns="36000" bIns="36000" rtlCol="0">
            <a:spAutoFit/>
          </a:bodyPr>
          <a:lstStyle/>
          <a:p>
            <a:pPr marL="342900" indent="-342900">
              <a:buFont typeface="+mj-lt"/>
              <a:buAutoNum type="arabicPeriod" startAt="4"/>
            </a:pPr>
            <a:r>
              <a:rPr lang="en-US" sz="1750" dirty="0"/>
              <a:t>Carry out the experiment, and record the </a:t>
            </a:r>
            <a:r>
              <a:rPr lang="en-US" sz="1750" dirty="0" smtClean="0"/>
              <a:t>results. - </a:t>
            </a:r>
            <a:r>
              <a:rPr lang="en-US" sz="1750" dirty="0" smtClean="0">
                <a:solidFill>
                  <a:srgbClr val="0070C0"/>
                </a:solidFill>
              </a:rPr>
              <a:t>See </a:t>
            </a:r>
            <a:r>
              <a:rPr lang="en-US" sz="1750" dirty="0">
                <a:solidFill>
                  <a:srgbClr val="0070C0"/>
                </a:solidFill>
              </a:rPr>
              <a:t>the results in the next unit.</a:t>
            </a:r>
            <a:endParaRPr lang="en-GB" sz="1750" dirty="0">
              <a:solidFill>
                <a:srgbClr val="0070C0"/>
              </a:solidFill>
            </a:endParaRPr>
          </a:p>
        </p:txBody>
      </p:sp>
      <p:sp>
        <p:nvSpPr>
          <p:cNvPr id="17" name="TextBox 16"/>
          <p:cNvSpPr txBox="1"/>
          <p:nvPr/>
        </p:nvSpPr>
        <p:spPr>
          <a:xfrm>
            <a:off x="179512" y="5485701"/>
            <a:ext cx="8712968" cy="342008"/>
          </a:xfrm>
          <a:prstGeom prst="rect">
            <a:avLst/>
          </a:prstGeom>
          <a:solidFill>
            <a:schemeClr val="accent6">
              <a:lumMod val="20000"/>
              <a:lumOff val="80000"/>
            </a:schemeClr>
          </a:solidFill>
          <a:ln>
            <a:solidFill>
              <a:srgbClr val="002060"/>
            </a:solidFill>
          </a:ln>
        </p:spPr>
        <p:txBody>
          <a:bodyPr wrap="square" lIns="36000" tIns="36000" rIns="36000" bIns="36000" rtlCol="0">
            <a:spAutoFit/>
          </a:bodyPr>
          <a:lstStyle/>
          <a:p>
            <a:pPr marL="342900" indent="-342900">
              <a:buFont typeface="+mj-lt"/>
              <a:buAutoNum type="arabicPeriod" startAt="5"/>
            </a:pPr>
            <a:r>
              <a:rPr lang="en-US" sz="1750" dirty="0" smtClean="0"/>
              <a:t>Analyse </a:t>
            </a:r>
            <a:r>
              <a:rPr lang="en-US" sz="1750" dirty="0"/>
              <a:t>the </a:t>
            </a:r>
            <a:r>
              <a:rPr lang="en-US" sz="1750" dirty="0" smtClean="0"/>
              <a:t>results. - </a:t>
            </a:r>
            <a:r>
              <a:rPr lang="en-US" sz="1750" dirty="0" smtClean="0">
                <a:solidFill>
                  <a:srgbClr val="0070C0"/>
                </a:solidFill>
              </a:rPr>
              <a:t>You </a:t>
            </a:r>
            <a:r>
              <a:rPr lang="en-US" sz="1750" dirty="0">
                <a:solidFill>
                  <a:srgbClr val="0070C0"/>
                </a:solidFill>
              </a:rPr>
              <a:t>can help me do this, in the next unit.</a:t>
            </a:r>
            <a:endParaRPr lang="en-GB" sz="1750" dirty="0">
              <a:solidFill>
                <a:srgbClr val="0070C0"/>
              </a:solidFill>
            </a:endParaRPr>
          </a:p>
        </p:txBody>
      </p:sp>
      <p:sp>
        <p:nvSpPr>
          <p:cNvPr id="18" name="TextBox 17"/>
          <p:cNvSpPr txBox="1"/>
          <p:nvPr/>
        </p:nvSpPr>
        <p:spPr>
          <a:xfrm>
            <a:off x="179512" y="5918068"/>
            <a:ext cx="8712968" cy="342008"/>
          </a:xfrm>
          <a:prstGeom prst="rect">
            <a:avLst/>
          </a:prstGeom>
          <a:solidFill>
            <a:schemeClr val="accent6">
              <a:lumMod val="20000"/>
              <a:lumOff val="80000"/>
            </a:schemeClr>
          </a:solidFill>
          <a:ln>
            <a:solidFill>
              <a:srgbClr val="002060"/>
            </a:solidFill>
          </a:ln>
        </p:spPr>
        <p:txBody>
          <a:bodyPr wrap="square" lIns="36000" tIns="36000" rIns="36000" bIns="36000" rtlCol="0">
            <a:spAutoFit/>
          </a:bodyPr>
          <a:lstStyle/>
          <a:p>
            <a:pPr marL="342900" indent="-342900">
              <a:buFont typeface="+mj-lt"/>
              <a:buAutoNum type="arabicPeriod" startAt="6"/>
            </a:pPr>
            <a:r>
              <a:rPr lang="en-US" sz="1750" dirty="0" smtClean="0"/>
              <a:t>Did </a:t>
            </a:r>
            <a:r>
              <a:rPr lang="en-US" sz="1750" dirty="0"/>
              <a:t>the results support your </a:t>
            </a:r>
            <a:r>
              <a:rPr lang="en-US" sz="1750" dirty="0" smtClean="0"/>
              <a:t>hypothesis? - </a:t>
            </a:r>
            <a:r>
              <a:rPr lang="en-US" sz="1750" dirty="0" smtClean="0">
                <a:solidFill>
                  <a:srgbClr val="0070C0"/>
                </a:solidFill>
              </a:rPr>
              <a:t>See </a:t>
            </a:r>
            <a:r>
              <a:rPr lang="en-US" sz="1750" dirty="0">
                <a:solidFill>
                  <a:srgbClr val="0070C0"/>
                </a:solidFill>
              </a:rPr>
              <a:t>the next unit.</a:t>
            </a:r>
            <a:endParaRPr lang="en-GB" sz="1750" dirty="0">
              <a:solidFill>
                <a:srgbClr val="0070C0"/>
              </a:solidFill>
            </a:endParaRPr>
          </a:p>
        </p:txBody>
      </p:sp>
      <p:sp>
        <p:nvSpPr>
          <p:cNvPr id="19" name="TextBox 18"/>
          <p:cNvSpPr txBox="1"/>
          <p:nvPr/>
        </p:nvSpPr>
        <p:spPr>
          <a:xfrm>
            <a:off x="179512" y="6350436"/>
            <a:ext cx="8712968" cy="342008"/>
          </a:xfrm>
          <a:prstGeom prst="rect">
            <a:avLst/>
          </a:prstGeom>
          <a:solidFill>
            <a:schemeClr val="accent6">
              <a:lumMod val="20000"/>
              <a:lumOff val="80000"/>
            </a:schemeClr>
          </a:solidFill>
          <a:ln>
            <a:solidFill>
              <a:srgbClr val="002060"/>
            </a:solidFill>
          </a:ln>
        </p:spPr>
        <p:txBody>
          <a:bodyPr wrap="square" lIns="36000" tIns="36000" rIns="36000" bIns="36000" rtlCol="0">
            <a:spAutoFit/>
          </a:bodyPr>
          <a:lstStyle/>
          <a:p>
            <a:pPr marL="342900" indent="-342900">
              <a:buFont typeface="+mj-lt"/>
              <a:buAutoNum type="arabicPeriod" startAt="7"/>
            </a:pPr>
            <a:r>
              <a:rPr lang="en-US" sz="1750" dirty="0"/>
              <a:t>Share your conclusions with other </a:t>
            </a:r>
            <a:r>
              <a:rPr lang="en-US" sz="1750" dirty="0" smtClean="0"/>
              <a:t>people. - </a:t>
            </a:r>
            <a:r>
              <a:rPr lang="en-US" sz="1750" dirty="0" smtClean="0">
                <a:solidFill>
                  <a:srgbClr val="0070C0"/>
                </a:solidFill>
              </a:rPr>
              <a:t>The </a:t>
            </a:r>
            <a:r>
              <a:rPr lang="en-US" sz="1750" dirty="0">
                <a:solidFill>
                  <a:srgbClr val="0070C0"/>
                </a:solidFill>
              </a:rPr>
              <a:t>teacher wants to see them!</a:t>
            </a:r>
            <a:endParaRPr lang="en-GB" sz="1750" dirty="0">
              <a:solidFill>
                <a:srgbClr val="0070C0"/>
              </a:solidFill>
            </a:endParaRPr>
          </a:p>
        </p:txBody>
      </p:sp>
      <p:sp>
        <p:nvSpPr>
          <p:cNvPr id="20" name="TextBox 19">
            <a:hlinkClick r:id="rId3" action="ppaction://hlinksldjump"/>
          </p:cNvPr>
          <p:cNvSpPr txBox="1"/>
          <p:nvPr/>
        </p:nvSpPr>
        <p:spPr>
          <a:xfrm>
            <a:off x="8220815" y="1772816"/>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322436911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smtClean="0"/>
              <a:t>19.1 – Chemistry: A Practical Subject</a:t>
            </a:r>
            <a:endParaRPr lang="en-GB" sz="3800" b="1" dirty="0" smtClean="0"/>
          </a:p>
        </p:txBody>
      </p:sp>
      <p:sp>
        <p:nvSpPr>
          <p:cNvPr id="34" name="Rectangle 33"/>
          <p:cNvSpPr/>
          <p:nvPr/>
        </p:nvSpPr>
        <p:spPr>
          <a:xfrm>
            <a:off x="179512" y="1124744"/>
            <a:ext cx="6311788" cy="5632311"/>
          </a:xfrm>
          <a:prstGeom prst="rect">
            <a:avLst/>
          </a:prstGeom>
        </p:spPr>
        <p:txBody>
          <a:bodyPr wrap="square">
            <a:spAutoFit/>
          </a:bodyPr>
          <a:lstStyle/>
          <a:p>
            <a:pPr>
              <a:buClr>
                <a:srgbClr val="0070C0"/>
              </a:buClr>
            </a:pPr>
            <a:r>
              <a:rPr lang="en-US" sz="2400" b="1" dirty="0" smtClean="0">
                <a:solidFill>
                  <a:srgbClr val="C00000"/>
                </a:solidFill>
              </a:rPr>
              <a:t>Planning </a:t>
            </a:r>
            <a:r>
              <a:rPr lang="en-US" sz="2400" b="1" dirty="0">
                <a:solidFill>
                  <a:srgbClr val="C00000"/>
                </a:solidFill>
              </a:rPr>
              <a:t>an experiment: the variables</a:t>
            </a:r>
          </a:p>
          <a:p>
            <a:pPr marL="355600" indent="-355600">
              <a:buClr>
                <a:srgbClr val="0070C0"/>
              </a:buClr>
              <a:buFont typeface="Wingdings 3" panose="05040102010807070707" pitchFamily="18" charset="2"/>
              <a:buChar char=""/>
            </a:pPr>
            <a:r>
              <a:rPr lang="en-US" sz="2400" dirty="0"/>
              <a:t>Suppose you want to investigate how the rate of a reaction changes with</a:t>
            </a:r>
          </a:p>
          <a:p>
            <a:pPr marL="355600" indent="-355600">
              <a:buClr>
                <a:srgbClr val="0070C0"/>
              </a:buClr>
              <a:buFont typeface="Wingdings 3" panose="05040102010807070707" pitchFamily="18" charset="2"/>
              <a:buChar char=""/>
            </a:pPr>
            <a:r>
              <a:rPr lang="en-US" sz="2400" dirty="0"/>
              <a:t>temperature.</a:t>
            </a:r>
          </a:p>
          <a:p>
            <a:pPr marL="711200" indent="-355600">
              <a:buClr>
                <a:srgbClr val="C00000"/>
              </a:buClr>
              <a:buFont typeface="Wingdings" panose="05000000000000000000" pitchFamily="2" charset="2"/>
              <a:buChar char="§"/>
            </a:pPr>
            <a:r>
              <a:rPr lang="en-US" sz="2400" dirty="0" smtClean="0"/>
              <a:t>The </a:t>
            </a:r>
            <a:r>
              <a:rPr lang="en-US" sz="2400" dirty="0"/>
              <a:t>temperature is under your control. So it is called the </a:t>
            </a:r>
            <a:r>
              <a:rPr lang="en-US" sz="2400" b="1" dirty="0" smtClean="0">
                <a:solidFill>
                  <a:srgbClr val="FF0000"/>
                </a:solidFill>
              </a:rPr>
              <a:t>independent variable</a:t>
            </a:r>
            <a:r>
              <a:rPr lang="en-US" sz="2400" dirty="0"/>
              <a:t>. It is the only thing you change as you do the experiment.</a:t>
            </a:r>
          </a:p>
          <a:p>
            <a:pPr marL="711200" indent="-355600">
              <a:buClr>
                <a:srgbClr val="C00000"/>
              </a:buClr>
              <a:buFont typeface="Wingdings" panose="05000000000000000000" pitchFamily="2" charset="2"/>
              <a:buChar char="§"/>
            </a:pPr>
            <a:r>
              <a:rPr lang="en-US" sz="2400" dirty="0" smtClean="0"/>
              <a:t>If </a:t>
            </a:r>
            <a:r>
              <a:rPr lang="en-US" sz="2400" dirty="0"/>
              <a:t>the rate changes as you change the temperature, the rate is </a:t>
            </a:r>
            <a:r>
              <a:rPr lang="en-US" sz="2400" dirty="0" smtClean="0"/>
              <a:t>a </a:t>
            </a:r>
            <a:r>
              <a:rPr lang="en-US" sz="2400" b="1" dirty="0" smtClean="0">
                <a:solidFill>
                  <a:srgbClr val="FF0000"/>
                </a:solidFill>
              </a:rPr>
              <a:t>dependent </a:t>
            </a:r>
            <a:r>
              <a:rPr lang="en-US" sz="2400" b="1" dirty="0">
                <a:solidFill>
                  <a:srgbClr val="FF0000"/>
                </a:solidFill>
              </a:rPr>
              <a:t>variable</a:t>
            </a:r>
            <a:r>
              <a:rPr lang="en-US" sz="2400" dirty="0"/>
              <a:t>. It </a:t>
            </a:r>
            <a:r>
              <a:rPr lang="en-US" sz="2400" b="1" dirty="0">
                <a:solidFill>
                  <a:srgbClr val="FF0000"/>
                </a:solidFill>
              </a:rPr>
              <a:t>depends on</a:t>
            </a:r>
            <a:r>
              <a:rPr lang="en-US" sz="2400" dirty="0"/>
              <a:t> the temperature.</a:t>
            </a:r>
          </a:p>
          <a:p>
            <a:pPr marL="355600" indent="-355600">
              <a:buClr>
                <a:srgbClr val="0070C0"/>
              </a:buClr>
              <a:buFont typeface="Wingdings 3" panose="05040102010807070707" pitchFamily="18" charset="2"/>
              <a:buChar char=""/>
            </a:pPr>
            <a:r>
              <a:rPr lang="en-US" sz="2400" dirty="0"/>
              <a:t>In many experiments you do, there will be an independent </a:t>
            </a:r>
            <a:r>
              <a:rPr lang="en-US" sz="2400" dirty="0" smtClean="0"/>
              <a:t>variable. You </a:t>
            </a:r>
            <a:r>
              <a:rPr lang="en-US" sz="2400" dirty="0"/>
              <a:t>control it – and keep everything else unchanged.</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280</a:t>
            </a:r>
            <a:endParaRPr lang="en-GB" sz="1100" b="1" dirty="0">
              <a:latin typeface="Arial" panose="020B0604020202020204" pitchFamily="34" charset="0"/>
              <a:cs typeface="Arial" panose="020B0604020202020204" pitchFamily="34" charset="0"/>
            </a:endParaRPr>
          </a:p>
        </p:txBody>
      </p:sp>
      <p:sp>
        <p:nvSpPr>
          <p:cNvPr id="12" name="Rectangle 11"/>
          <p:cNvSpPr/>
          <p:nvPr/>
        </p:nvSpPr>
        <p:spPr>
          <a:xfrm>
            <a:off x="6491300" y="1124744"/>
            <a:ext cx="2401180" cy="2862322"/>
          </a:xfrm>
          <a:prstGeom prst="rect">
            <a:avLst/>
          </a:prstGeom>
          <a:solidFill>
            <a:srgbClr val="AAE1FA"/>
          </a:solidFill>
          <a:ln w="57150">
            <a:solidFill>
              <a:srgbClr val="002060"/>
            </a:solidFill>
          </a:ln>
        </p:spPr>
        <p:txBody>
          <a:bodyPr wrap="square" anchor="ctr" anchorCtr="0">
            <a:spAutoFit/>
          </a:bodyPr>
          <a:lstStyle/>
          <a:p>
            <a:pPr>
              <a:buClr>
                <a:srgbClr val="C00000"/>
              </a:buClr>
              <a:tabLst>
                <a:tab pos="1709738" algn="l"/>
              </a:tabLst>
            </a:pPr>
            <a:r>
              <a:rPr lang="en-US" sz="2000" b="1" dirty="0" smtClean="0">
                <a:solidFill>
                  <a:srgbClr val="C00000"/>
                </a:solidFill>
                <a:latin typeface="Arial" panose="020B0604020202020204" pitchFamily="34" charset="0"/>
                <a:cs typeface="Arial" panose="020B0604020202020204" pitchFamily="34" charset="0"/>
              </a:rPr>
              <a:t>That </a:t>
            </a:r>
            <a:r>
              <a:rPr lang="en-US" sz="2000" b="1" dirty="0">
                <a:solidFill>
                  <a:srgbClr val="C00000"/>
                </a:solidFill>
                <a:latin typeface="Arial" panose="020B0604020202020204" pitchFamily="34" charset="0"/>
                <a:cs typeface="Arial" panose="020B0604020202020204" pitchFamily="34" charset="0"/>
              </a:rPr>
              <a:t>golden </a:t>
            </a:r>
            <a:r>
              <a:rPr lang="en-US" sz="2000" b="1" dirty="0" smtClean="0">
                <a:solidFill>
                  <a:srgbClr val="C00000"/>
                </a:solidFill>
                <a:latin typeface="Arial" panose="020B0604020202020204" pitchFamily="34" charset="0"/>
                <a:cs typeface="Arial" panose="020B0604020202020204" pitchFamily="34" charset="0"/>
              </a:rPr>
              <a:t>rule…</a:t>
            </a:r>
            <a:endParaRPr lang="en-US" sz="2000" b="1" dirty="0">
              <a:solidFill>
                <a:srgbClr val="C00000"/>
              </a:solidFill>
              <a:latin typeface="Arial" panose="020B0604020202020204" pitchFamily="34" charset="0"/>
              <a:cs typeface="Arial" panose="020B0604020202020204" pitchFamily="34" charset="0"/>
            </a:endParaRPr>
          </a:p>
          <a:p>
            <a:pPr>
              <a:buClr>
                <a:srgbClr val="C00000"/>
              </a:buClr>
              <a:tabLst>
                <a:tab pos="1709738" algn="l"/>
              </a:tabLst>
            </a:pPr>
            <a:r>
              <a:rPr lang="en-US" sz="2000" dirty="0" smtClean="0">
                <a:solidFill>
                  <a:srgbClr val="000000"/>
                </a:solidFill>
                <a:latin typeface="Arial" panose="020B0604020202020204" pitchFamily="34" charset="0"/>
                <a:cs typeface="Arial" panose="020B0604020202020204" pitchFamily="34" charset="0"/>
              </a:rPr>
              <a:t>When </a:t>
            </a:r>
            <a:r>
              <a:rPr lang="en-US" sz="2000" dirty="0">
                <a:solidFill>
                  <a:srgbClr val="000000"/>
                </a:solidFill>
                <a:latin typeface="Arial" panose="020B0604020202020204" pitchFamily="34" charset="0"/>
                <a:cs typeface="Arial" panose="020B0604020202020204" pitchFamily="34" charset="0"/>
              </a:rPr>
              <a:t>you investigate something </a:t>
            </a:r>
            <a:r>
              <a:rPr lang="en-US" sz="2000" dirty="0" smtClean="0">
                <a:solidFill>
                  <a:srgbClr val="000000"/>
                </a:solidFill>
                <a:latin typeface="Arial" panose="020B0604020202020204" pitchFamily="34" charset="0"/>
                <a:cs typeface="Arial" panose="020B0604020202020204" pitchFamily="34" charset="0"/>
              </a:rPr>
              <a:t>in the </a:t>
            </a:r>
            <a:r>
              <a:rPr lang="en-US" sz="2000" dirty="0">
                <a:solidFill>
                  <a:srgbClr val="000000"/>
                </a:solidFill>
                <a:latin typeface="Arial" panose="020B0604020202020204" pitchFamily="34" charset="0"/>
                <a:cs typeface="Arial" panose="020B0604020202020204" pitchFamily="34" charset="0"/>
              </a:rPr>
              <a:t>lab, change </a:t>
            </a:r>
            <a:r>
              <a:rPr lang="en-US" sz="2000" dirty="0" smtClean="0">
                <a:solidFill>
                  <a:srgbClr val="000000"/>
                </a:solidFill>
                <a:latin typeface="Arial" panose="020B0604020202020204" pitchFamily="34" charset="0"/>
                <a:cs typeface="Arial" panose="020B0604020202020204" pitchFamily="34" charset="0"/>
              </a:rPr>
              <a:t>only one </a:t>
            </a:r>
            <a:r>
              <a:rPr lang="en-US" sz="2000" dirty="0">
                <a:solidFill>
                  <a:srgbClr val="000000"/>
                </a:solidFill>
                <a:latin typeface="Arial" panose="020B0604020202020204" pitchFamily="34" charset="0"/>
                <a:cs typeface="Arial" panose="020B0604020202020204" pitchFamily="34" charset="0"/>
              </a:rPr>
              <a:t>thing </a:t>
            </a:r>
            <a:r>
              <a:rPr lang="en-US" sz="2000" dirty="0" smtClean="0">
                <a:solidFill>
                  <a:srgbClr val="000000"/>
                </a:solidFill>
                <a:latin typeface="Arial" panose="020B0604020202020204" pitchFamily="34" charset="0"/>
                <a:cs typeface="Arial" panose="020B0604020202020204" pitchFamily="34" charset="0"/>
              </a:rPr>
              <a:t>at a </a:t>
            </a:r>
            <a:r>
              <a:rPr lang="en-US" sz="2000" dirty="0">
                <a:solidFill>
                  <a:srgbClr val="000000"/>
                </a:solidFill>
                <a:latin typeface="Arial" panose="020B0604020202020204" pitchFamily="34" charset="0"/>
                <a:cs typeface="Arial" panose="020B0604020202020204" pitchFamily="34" charset="0"/>
              </a:rPr>
              <a:t>time, and see what effect it has.</a:t>
            </a:r>
            <a:endParaRPr lang="en-GB" sz="2000" u="sng" baseline="30000" dirty="0">
              <a:solidFill>
                <a:srgbClr val="FF0000"/>
              </a:solidFill>
              <a:latin typeface="Arial" panose="020B0604020202020204" pitchFamily="34" charset="0"/>
              <a:cs typeface="Arial" panose="020B0604020202020204" pitchFamily="34" charset="0"/>
            </a:endParaRPr>
          </a:p>
        </p:txBody>
      </p:sp>
      <p:sp>
        <p:nvSpPr>
          <p:cNvPr id="13" name="Oval 12"/>
          <p:cNvSpPr/>
          <p:nvPr/>
        </p:nvSpPr>
        <p:spPr>
          <a:xfrm rot="1078849">
            <a:off x="8577632" y="962365"/>
            <a:ext cx="411236" cy="402503"/>
          </a:xfrm>
          <a:prstGeom prst="ellipse">
            <a:avLst/>
          </a:prstGeom>
          <a:solidFill>
            <a:srgbClr val="0070C0"/>
          </a:solidFill>
          <a:ln w="57150">
            <a:solidFill>
              <a:srgbClr val="C1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a:t>
            </a:r>
            <a:endParaRPr lang="en-GB" b="1" dirty="0">
              <a:latin typeface="Arial" panose="020B0604020202020204" pitchFamily="34" charset="0"/>
              <a:cs typeface="Arial" panose="020B0604020202020204" pitchFamily="34" charset="0"/>
            </a:endParaRPr>
          </a:p>
        </p:txBody>
      </p:sp>
      <p:pic>
        <p:nvPicPr>
          <p:cNvPr id="2050" name="Picture 2" descr="Image result for chemistry variabl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660232" y="4077072"/>
            <a:ext cx="2088232" cy="259228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hlinkClick r:id="rId4" action="ppaction://hlinksldjump"/>
          </p:cNvPr>
          <p:cNvSpPr txBox="1"/>
          <p:nvPr/>
        </p:nvSpPr>
        <p:spPr>
          <a:xfrm>
            <a:off x="8220815" y="1445875"/>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56061360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smtClean="0"/>
              <a:t>19.1 – Chemistry: A Practical Subject</a:t>
            </a:r>
            <a:endParaRPr lang="en-GB" sz="3800" b="1" dirty="0" smtClean="0"/>
          </a:p>
        </p:txBody>
      </p:sp>
      <p:sp>
        <p:nvSpPr>
          <p:cNvPr id="34" name="Rectangle 33"/>
          <p:cNvSpPr/>
          <p:nvPr/>
        </p:nvSpPr>
        <p:spPr>
          <a:xfrm>
            <a:off x="179512" y="1124744"/>
            <a:ext cx="8712968" cy="646331"/>
          </a:xfrm>
          <a:prstGeom prst="rect">
            <a:avLst/>
          </a:prstGeom>
        </p:spPr>
        <p:txBody>
          <a:bodyPr wrap="square">
            <a:spAutoFit/>
          </a:bodyPr>
          <a:lstStyle/>
          <a:p>
            <a:pPr>
              <a:buClr>
                <a:srgbClr val="0070C0"/>
              </a:buClr>
            </a:pPr>
            <a:r>
              <a:rPr lang="en-US" b="1" dirty="0" smtClean="0">
                <a:solidFill>
                  <a:srgbClr val="C00000"/>
                </a:solidFill>
              </a:rPr>
              <a:t>The </a:t>
            </a:r>
            <a:r>
              <a:rPr lang="en-US" b="1" dirty="0">
                <a:solidFill>
                  <a:srgbClr val="C00000"/>
                </a:solidFill>
              </a:rPr>
              <a:t>skills you use</a:t>
            </a:r>
          </a:p>
          <a:p>
            <a:pPr marL="355600" indent="-355600">
              <a:buClr>
                <a:srgbClr val="0070C0"/>
              </a:buClr>
              <a:buFont typeface="Wingdings 3" panose="05040102010807070707" pitchFamily="18" charset="2"/>
              <a:buChar char=""/>
            </a:pPr>
            <a:r>
              <a:rPr lang="en-US" dirty="0"/>
              <a:t>When you plan and carry out an experiment, you use many different skills:</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281</a:t>
            </a:r>
            <a:endParaRPr lang="en-GB" sz="11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7856"/>
          <a:stretch/>
        </p:blipFill>
        <p:spPr>
          <a:xfrm>
            <a:off x="187566" y="1729844"/>
            <a:ext cx="2522063" cy="1463388"/>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t="11041"/>
          <a:stretch/>
        </p:blipFill>
        <p:spPr>
          <a:xfrm>
            <a:off x="3260128" y="1755610"/>
            <a:ext cx="2551735" cy="1418998"/>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b="12496"/>
          <a:stretch/>
        </p:blipFill>
        <p:spPr>
          <a:xfrm>
            <a:off x="6298409" y="1729678"/>
            <a:ext cx="2522063" cy="1395785"/>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t="6288" b="11339"/>
          <a:stretch/>
        </p:blipFill>
        <p:spPr>
          <a:xfrm>
            <a:off x="191510" y="4203665"/>
            <a:ext cx="2519133" cy="1368152"/>
          </a:xfrm>
          <a:prstGeom prst="rect">
            <a:avLst/>
          </a:prstGeom>
        </p:spPr>
      </p:pic>
      <p:pic>
        <p:nvPicPr>
          <p:cNvPr id="6" name="Picture 5"/>
          <p:cNvPicPr>
            <a:picLocks noChangeAspect="1"/>
          </p:cNvPicPr>
          <p:nvPr/>
        </p:nvPicPr>
        <p:blipFill rotWithShape="1">
          <a:blip r:embed="rId7" cstate="print">
            <a:extLst>
              <a:ext uri="{28A0092B-C50C-407E-A947-70E740481C1C}">
                <a14:useLocalDpi xmlns:a14="http://schemas.microsoft.com/office/drawing/2010/main" val="0"/>
              </a:ext>
            </a:extLst>
          </a:blip>
          <a:srcRect t="14959"/>
          <a:stretch/>
        </p:blipFill>
        <p:spPr>
          <a:xfrm>
            <a:off x="3217023" y="4231353"/>
            <a:ext cx="2579113" cy="1340464"/>
          </a:xfrm>
          <a:prstGeom prst="rect">
            <a:avLst/>
          </a:prstGeom>
        </p:spPr>
      </p:pic>
      <p:pic>
        <p:nvPicPr>
          <p:cNvPr id="7" name="Picture 6"/>
          <p:cNvPicPr>
            <a:picLocks noChangeAspect="1"/>
          </p:cNvPicPr>
          <p:nvPr/>
        </p:nvPicPr>
        <p:blipFill rotWithShape="1">
          <a:blip r:embed="rId8" cstate="print">
            <a:extLst>
              <a:ext uri="{28A0092B-C50C-407E-A947-70E740481C1C}">
                <a14:useLocalDpi xmlns:a14="http://schemas.microsoft.com/office/drawing/2010/main" val="0"/>
              </a:ext>
            </a:extLst>
          </a:blip>
          <a:srcRect t="10299" b="9846"/>
          <a:stretch/>
        </p:blipFill>
        <p:spPr>
          <a:xfrm>
            <a:off x="6241359" y="4275673"/>
            <a:ext cx="2579113" cy="1296144"/>
          </a:xfrm>
          <a:prstGeom prst="rect">
            <a:avLst/>
          </a:prstGeom>
        </p:spPr>
      </p:pic>
      <p:sp>
        <p:nvSpPr>
          <p:cNvPr id="8" name="Rectangle 7"/>
          <p:cNvSpPr/>
          <p:nvPr/>
        </p:nvSpPr>
        <p:spPr>
          <a:xfrm>
            <a:off x="143444" y="3195553"/>
            <a:ext cx="2772372" cy="954107"/>
          </a:xfrm>
          <a:prstGeom prst="rect">
            <a:avLst/>
          </a:prstGeom>
        </p:spPr>
        <p:txBody>
          <a:bodyPr wrap="square">
            <a:spAutoFit/>
          </a:bodyPr>
          <a:lstStyle/>
          <a:p>
            <a:r>
              <a:rPr lang="en-US" sz="1400" b="1" dirty="0" smtClean="0">
                <a:latin typeface="NewAsterLTStd-Bold"/>
              </a:rPr>
              <a:t>Thinking </a:t>
            </a:r>
            <a:r>
              <a:rPr lang="en-US" sz="1400" dirty="0" smtClean="0">
                <a:latin typeface="NewAsterLTStd"/>
              </a:rPr>
              <a:t>Use your brain before, during, and after the experiment. That is what brains are for. (They really like being used.)</a:t>
            </a:r>
            <a:endParaRPr lang="en-GB" sz="1400" dirty="0"/>
          </a:p>
        </p:txBody>
      </p:sp>
      <p:sp>
        <p:nvSpPr>
          <p:cNvPr id="10" name="Rectangle 9"/>
          <p:cNvSpPr/>
          <p:nvPr/>
        </p:nvSpPr>
        <p:spPr>
          <a:xfrm>
            <a:off x="3124072" y="3195553"/>
            <a:ext cx="2816080" cy="954107"/>
          </a:xfrm>
          <a:prstGeom prst="rect">
            <a:avLst/>
          </a:prstGeom>
        </p:spPr>
        <p:txBody>
          <a:bodyPr wrap="square">
            <a:spAutoFit/>
          </a:bodyPr>
          <a:lstStyle/>
          <a:p>
            <a:r>
              <a:rPr lang="en-US" sz="1400" b="1" dirty="0">
                <a:latin typeface="NewAsterLTStd-Bold"/>
              </a:rPr>
              <a:t>Observing </a:t>
            </a:r>
            <a:r>
              <a:rPr lang="en-US" sz="1400" dirty="0">
                <a:latin typeface="NewAsterLTStd"/>
              </a:rPr>
              <a:t>This is a </a:t>
            </a:r>
            <a:r>
              <a:rPr lang="en-US" sz="1400" dirty="0" smtClean="0">
                <a:latin typeface="NewAsterLTStd"/>
              </a:rPr>
              <a:t>very </a:t>
            </a:r>
            <a:r>
              <a:rPr lang="en-GB" sz="1400" dirty="0" smtClean="0">
                <a:latin typeface="NewAsterLTStd"/>
              </a:rPr>
              <a:t>important </a:t>
            </a:r>
            <a:r>
              <a:rPr lang="en-GB" sz="1400" dirty="0">
                <a:latin typeface="NewAsterLTStd"/>
              </a:rPr>
              <a:t>skill. Chemists </a:t>
            </a:r>
            <a:r>
              <a:rPr lang="en-GB" sz="1400" dirty="0" smtClean="0">
                <a:latin typeface="NewAsterLTStd"/>
              </a:rPr>
              <a:t>have made </a:t>
            </a:r>
            <a:r>
              <a:rPr lang="en-GB" sz="1400" dirty="0">
                <a:latin typeface="NewAsterLTStd"/>
              </a:rPr>
              <a:t>some amazing </a:t>
            </a:r>
            <a:r>
              <a:rPr lang="en-GB" sz="1400" dirty="0" smtClean="0">
                <a:latin typeface="NewAsterLTStd"/>
              </a:rPr>
              <a:t>discoveries </a:t>
            </a:r>
            <a:r>
              <a:rPr lang="en-US" sz="1400" dirty="0" smtClean="0">
                <a:latin typeface="NewAsterLTStd"/>
              </a:rPr>
              <a:t>just </a:t>
            </a:r>
            <a:r>
              <a:rPr lang="en-US" sz="1400" dirty="0">
                <a:latin typeface="NewAsterLTStd"/>
              </a:rPr>
              <a:t>by watching very carefully.</a:t>
            </a:r>
            <a:endParaRPr lang="en-GB" sz="1400" dirty="0"/>
          </a:p>
        </p:txBody>
      </p:sp>
      <p:sp>
        <p:nvSpPr>
          <p:cNvPr id="11" name="Rectangle 10"/>
          <p:cNvSpPr/>
          <p:nvPr/>
        </p:nvSpPr>
        <p:spPr>
          <a:xfrm>
            <a:off x="6097343" y="3123545"/>
            <a:ext cx="2795138" cy="1169551"/>
          </a:xfrm>
          <a:prstGeom prst="rect">
            <a:avLst/>
          </a:prstGeom>
        </p:spPr>
        <p:txBody>
          <a:bodyPr wrap="square">
            <a:spAutoFit/>
          </a:bodyPr>
          <a:lstStyle/>
          <a:p>
            <a:r>
              <a:rPr lang="en-GB" sz="1400" b="1" dirty="0">
                <a:latin typeface="NewAsterLTStd-Bold"/>
              </a:rPr>
              <a:t>Using apparatus and </a:t>
            </a:r>
            <a:r>
              <a:rPr lang="en-GB" sz="1400" b="1" dirty="0" smtClean="0">
                <a:latin typeface="NewAsterLTStd-Bold"/>
              </a:rPr>
              <a:t>techniques - </a:t>
            </a:r>
            <a:r>
              <a:rPr lang="en-US" sz="1400" dirty="0" smtClean="0">
                <a:latin typeface="NewAsterLTStd"/>
              </a:rPr>
              <a:t>Weigh </a:t>
            </a:r>
            <a:r>
              <a:rPr lang="en-US" sz="1400" dirty="0">
                <a:latin typeface="NewAsterLTStd"/>
              </a:rPr>
              <a:t>things, measure out </a:t>
            </a:r>
            <a:r>
              <a:rPr lang="en-US" sz="1400" dirty="0" smtClean="0">
                <a:latin typeface="NewAsterLTStd"/>
              </a:rPr>
              <a:t>volumes </a:t>
            </a:r>
            <a:r>
              <a:rPr lang="en-GB" sz="1400" dirty="0" smtClean="0">
                <a:latin typeface="NewAsterLTStd"/>
              </a:rPr>
              <a:t>of </a:t>
            </a:r>
            <a:r>
              <a:rPr lang="en-GB" sz="1400" dirty="0">
                <a:latin typeface="NewAsterLTStd"/>
              </a:rPr>
              <a:t>liquids, measure </a:t>
            </a:r>
            <a:r>
              <a:rPr lang="en-GB" sz="1400" dirty="0" smtClean="0">
                <a:latin typeface="NewAsterLTStd"/>
              </a:rPr>
              <a:t>temperature, do </a:t>
            </a:r>
            <a:r>
              <a:rPr lang="en-GB" sz="1400" dirty="0">
                <a:latin typeface="NewAsterLTStd"/>
              </a:rPr>
              <a:t>titrations, prepare crystals ….</a:t>
            </a:r>
            <a:endParaRPr lang="en-GB" sz="1400" dirty="0"/>
          </a:p>
        </p:txBody>
      </p:sp>
      <p:sp>
        <p:nvSpPr>
          <p:cNvPr id="14" name="Rectangle 13"/>
          <p:cNvSpPr/>
          <p:nvPr/>
        </p:nvSpPr>
        <p:spPr>
          <a:xfrm>
            <a:off x="143444" y="5571817"/>
            <a:ext cx="2772371" cy="1169551"/>
          </a:xfrm>
          <a:prstGeom prst="rect">
            <a:avLst/>
          </a:prstGeom>
        </p:spPr>
        <p:txBody>
          <a:bodyPr wrap="square">
            <a:spAutoFit/>
          </a:bodyPr>
          <a:lstStyle/>
          <a:p>
            <a:r>
              <a:rPr lang="en-GB" sz="1400" b="1" dirty="0">
                <a:latin typeface="NewAsterLTStd-Bold"/>
              </a:rPr>
              <a:t>Working accurately </a:t>
            </a:r>
            <a:r>
              <a:rPr lang="en-GB" sz="1400" b="1" dirty="0" smtClean="0">
                <a:latin typeface="NewAsterLTStd-Bold"/>
              </a:rPr>
              <a:t>- </a:t>
            </a:r>
            <a:r>
              <a:rPr lang="en-GB" sz="1400" dirty="0" smtClean="0">
                <a:latin typeface="NewAsterLTStd"/>
              </a:rPr>
              <a:t>Sloppy work </a:t>
            </a:r>
            <a:r>
              <a:rPr lang="en-US" sz="1400" dirty="0" smtClean="0">
                <a:latin typeface="NewAsterLTStd"/>
              </a:rPr>
              <a:t>will </a:t>
            </a:r>
            <a:r>
              <a:rPr lang="en-US" sz="1400" dirty="0">
                <a:latin typeface="NewAsterLTStd"/>
              </a:rPr>
              <a:t>ruin an experiment. </a:t>
            </a:r>
            <a:r>
              <a:rPr lang="en-US" sz="1400" dirty="0" smtClean="0">
                <a:latin typeface="NewAsterLTStd"/>
              </a:rPr>
              <a:t>Follow </a:t>
            </a:r>
            <a:r>
              <a:rPr lang="en-GB" sz="1400" dirty="0" smtClean="0">
                <a:latin typeface="NewAsterLTStd"/>
              </a:rPr>
              <a:t>the </a:t>
            </a:r>
            <a:r>
              <a:rPr lang="en-GB" sz="1400" dirty="0">
                <a:latin typeface="NewAsterLTStd"/>
              </a:rPr>
              <a:t>instructions. Measure </a:t>
            </a:r>
            <a:r>
              <a:rPr lang="en-GB" sz="1400" dirty="0" smtClean="0">
                <a:latin typeface="NewAsterLTStd"/>
              </a:rPr>
              <a:t>things </a:t>
            </a:r>
            <a:r>
              <a:rPr lang="en-US" sz="1400" dirty="0" smtClean="0">
                <a:latin typeface="NewAsterLTStd"/>
              </a:rPr>
              <a:t>carefully</a:t>
            </a:r>
            <a:r>
              <a:rPr lang="en-US" sz="1400" dirty="0">
                <a:latin typeface="NewAsterLTStd"/>
              </a:rPr>
              <a:t>. Think about safety too.</a:t>
            </a:r>
            <a:endParaRPr lang="en-GB" sz="1400" dirty="0"/>
          </a:p>
        </p:txBody>
      </p:sp>
      <p:sp>
        <p:nvSpPr>
          <p:cNvPr id="15" name="Rectangle 14"/>
          <p:cNvSpPr/>
          <p:nvPr/>
        </p:nvSpPr>
        <p:spPr>
          <a:xfrm>
            <a:off x="2987824" y="5571817"/>
            <a:ext cx="2952328" cy="954107"/>
          </a:xfrm>
          <a:prstGeom prst="rect">
            <a:avLst/>
          </a:prstGeom>
        </p:spPr>
        <p:txBody>
          <a:bodyPr wrap="square">
            <a:spAutoFit/>
          </a:bodyPr>
          <a:lstStyle/>
          <a:p>
            <a:r>
              <a:rPr lang="en-US" sz="1400" b="1" dirty="0">
                <a:latin typeface="NewAsterLTStd-Bold"/>
              </a:rPr>
              <a:t>Doing some </a:t>
            </a:r>
            <a:r>
              <a:rPr lang="en-US" sz="1400" b="1" dirty="0" err="1">
                <a:latin typeface="NewAsterLTStd-Bold"/>
              </a:rPr>
              <a:t>maths</a:t>
            </a:r>
            <a:r>
              <a:rPr lang="en-US" sz="1400" b="1" dirty="0">
                <a:latin typeface="NewAsterLTStd-Bold"/>
              </a:rPr>
              <a:t> </a:t>
            </a:r>
            <a:r>
              <a:rPr lang="en-US" sz="1400" b="1" dirty="0" smtClean="0">
                <a:latin typeface="NewAsterLTStd-Bold"/>
              </a:rPr>
              <a:t>- </a:t>
            </a:r>
            <a:r>
              <a:rPr lang="en-US" sz="1400" dirty="0" smtClean="0">
                <a:latin typeface="NewAsterLTStd"/>
              </a:rPr>
              <a:t>You </a:t>
            </a:r>
            <a:r>
              <a:rPr lang="en-US" sz="1400" dirty="0">
                <a:latin typeface="NewAsterLTStd"/>
              </a:rPr>
              <a:t>often</a:t>
            </a:r>
          </a:p>
          <a:p>
            <a:r>
              <a:rPr lang="en-US" sz="1400" dirty="0">
                <a:latin typeface="NewAsterLTStd"/>
              </a:rPr>
              <a:t>have to do some calculations using</a:t>
            </a:r>
          </a:p>
          <a:p>
            <a:r>
              <a:rPr lang="en-US" sz="1400" dirty="0">
                <a:latin typeface="NewAsterLTStd"/>
              </a:rPr>
              <a:t>your results. And drawing a graph</a:t>
            </a:r>
          </a:p>
          <a:p>
            <a:r>
              <a:rPr lang="en-US" sz="1400" dirty="0">
                <a:latin typeface="NewAsterLTStd"/>
              </a:rPr>
              <a:t>can help you see what is going on.</a:t>
            </a:r>
            <a:endParaRPr lang="en-GB" sz="1400" dirty="0"/>
          </a:p>
        </p:txBody>
      </p:sp>
      <p:sp>
        <p:nvSpPr>
          <p:cNvPr id="16" name="Rectangle 15"/>
          <p:cNvSpPr/>
          <p:nvPr/>
        </p:nvSpPr>
        <p:spPr>
          <a:xfrm>
            <a:off x="6025335" y="5571817"/>
            <a:ext cx="2867145" cy="1169551"/>
          </a:xfrm>
          <a:prstGeom prst="rect">
            <a:avLst/>
          </a:prstGeom>
        </p:spPr>
        <p:txBody>
          <a:bodyPr wrap="square">
            <a:spAutoFit/>
          </a:bodyPr>
          <a:lstStyle/>
          <a:p>
            <a:r>
              <a:rPr lang="en-US" sz="1400" b="1" dirty="0">
                <a:latin typeface="NewAsterLTStd-Bold"/>
              </a:rPr>
              <a:t>Writing up </a:t>
            </a:r>
            <a:r>
              <a:rPr lang="en-US" sz="1400" b="1" dirty="0" smtClean="0">
                <a:latin typeface="NewAsterLTStd-Bold"/>
              </a:rPr>
              <a:t>- </a:t>
            </a:r>
            <a:r>
              <a:rPr lang="en-US" sz="1400" dirty="0" smtClean="0">
                <a:latin typeface="NewAsterLTStd"/>
              </a:rPr>
              <a:t>You </a:t>
            </a:r>
            <a:r>
              <a:rPr lang="en-US" sz="1400" dirty="0">
                <a:latin typeface="NewAsterLTStd"/>
              </a:rPr>
              <a:t>may have to </a:t>
            </a:r>
            <a:r>
              <a:rPr lang="en-US" sz="1400" dirty="0" smtClean="0">
                <a:latin typeface="NewAsterLTStd"/>
              </a:rPr>
              <a:t>write a </a:t>
            </a:r>
            <a:r>
              <a:rPr lang="en-US" sz="1400" dirty="0">
                <a:latin typeface="NewAsterLTStd"/>
              </a:rPr>
              <a:t>report on your experiment, </a:t>
            </a:r>
            <a:r>
              <a:rPr lang="en-US" sz="1400" dirty="0" smtClean="0">
                <a:latin typeface="NewAsterLTStd"/>
              </a:rPr>
              <a:t>and give </a:t>
            </a:r>
            <a:r>
              <a:rPr lang="en-US" sz="1400" dirty="0">
                <a:latin typeface="NewAsterLTStd"/>
              </a:rPr>
              <a:t>conclusions. And say how </a:t>
            </a:r>
            <a:r>
              <a:rPr lang="en-US" sz="1400" dirty="0" smtClean="0">
                <a:latin typeface="NewAsterLTStd"/>
              </a:rPr>
              <a:t>the </a:t>
            </a:r>
            <a:r>
              <a:rPr lang="en-GB" sz="1400" dirty="0" smtClean="0">
                <a:latin typeface="NewAsterLTStd"/>
              </a:rPr>
              <a:t>experiment </a:t>
            </a:r>
            <a:r>
              <a:rPr lang="en-GB" sz="1400" dirty="0">
                <a:latin typeface="NewAsterLTStd"/>
              </a:rPr>
              <a:t>could be improved?</a:t>
            </a:r>
            <a:endParaRPr lang="en-GB" sz="1400" dirty="0"/>
          </a:p>
        </p:txBody>
      </p:sp>
      <p:sp>
        <p:nvSpPr>
          <p:cNvPr id="20" name="TextBox 19">
            <a:hlinkClick r:id="rId9" action="ppaction://hlinksldjump"/>
          </p:cNvPr>
          <p:cNvSpPr txBox="1"/>
          <p:nvPr/>
        </p:nvSpPr>
        <p:spPr>
          <a:xfrm>
            <a:off x="8220815" y="980728"/>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05849115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smtClean="0"/>
              <a:t>19.1 – Chemistry: A Practical Subject</a:t>
            </a:r>
            <a:endParaRPr lang="en-GB" sz="3800" b="1" dirty="0" smtClean="0"/>
          </a:p>
        </p:txBody>
      </p:sp>
      <p:sp>
        <p:nvSpPr>
          <p:cNvPr id="34" name="Rectangle 33"/>
          <p:cNvSpPr/>
          <p:nvPr/>
        </p:nvSpPr>
        <p:spPr>
          <a:xfrm>
            <a:off x="179512" y="1124744"/>
            <a:ext cx="8712968" cy="2308324"/>
          </a:xfrm>
          <a:prstGeom prst="rect">
            <a:avLst/>
          </a:prstGeom>
        </p:spPr>
        <p:txBody>
          <a:bodyPr wrap="square">
            <a:spAutoFit/>
          </a:bodyPr>
          <a:lstStyle/>
          <a:p>
            <a:pPr>
              <a:buClr>
                <a:srgbClr val="0070C0"/>
              </a:buClr>
            </a:pPr>
            <a:r>
              <a:rPr lang="en-US" b="1" dirty="0" smtClean="0">
                <a:solidFill>
                  <a:srgbClr val="C00000"/>
                </a:solidFill>
              </a:rPr>
              <a:t>The </a:t>
            </a:r>
            <a:r>
              <a:rPr lang="en-US" b="1" dirty="0">
                <a:solidFill>
                  <a:srgbClr val="C00000"/>
                </a:solidFill>
              </a:rPr>
              <a:t>experiments you do</a:t>
            </a:r>
          </a:p>
          <a:p>
            <a:pPr marL="355600" indent="-355600">
              <a:buClr>
                <a:srgbClr val="0070C0"/>
              </a:buClr>
              <a:buFont typeface="Wingdings 3" panose="05040102010807070707" pitchFamily="18" charset="2"/>
              <a:buChar char=""/>
            </a:pPr>
            <a:r>
              <a:rPr lang="en-US" dirty="0"/>
              <a:t>Often, you will not get a chance to plan an experiment for yourself. </a:t>
            </a:r>
            <a:r>
              <a:rPr lang="en-US" dirty="0" smtClean="0"/>
              <a:t>Instead, the </a:t>
            </a:r>
            <a:r>
              <a:rPr lang="en-US" dirty="0"/>
              <a:t>teacher will tell you what to do. So you might miss out steps 1–3 in </a:t>
            </a:r>
            <a:r>
              <a:rPr lang="en-US" dirty="0" smtClean="0"/>
              <a:t>the flowchart </a:t>
            </a:r>
            <a:r>
              <a:rPr lang="en-US" dirty="0"/>
              <a:t>on page 280.</a:t>
            </a:r>
          </a:p>
          <a:p>
            <a:pPr marL="355600" indent="-355600">
              <a:buClr>
                <a:srgbClr val="0070C0"/>
              </a:buClr>
              <a:buFont typeface="Wingdings 3" panose="05040102010807070707" pitchFamily="18" charset="2"/>
              <a:buChar char=""/>
            </a:pPr>
            <a:r>
              <a:rPr lang="en-US" dirty="0"/>
              <a:t>But even if you pick up at step 4, you are still using the scientific method, </a:t>
            </a:r>
            <a:r>
              <a:rPr lang="en-US" dirty="0" smtClean="0"/>
              <a:t>and gaining </a:t>
            </a:r>
            <a:r>
              <a:rPr lang="en-US" dirty="0"/>
              <a:t>practice in it. And you are following in the footsteps of many </a:t>
            </a:r>
            <a:r>
              <a:rPr lang="en-US" dirty="0" smtClean="0"/>
              <a:t>famous scientists</a:t>
            </a:r>
            <a:r>
              <a:rPr lang="en-US" dirty="0"/>
              <a:t>, who have changed our lives by their careful work in the lab.</a:t>
            </a:r>
          </a:p>
          <a:p>
            <a:pPr marL="355600" indent="-355600">
              <a:buClr>
                <a:srgbClr val="0070C0"/>
              </a:buClr>
              <a:buFont typeface="Wingdings 3" panose="05040102010807070707" pitchFamily="18" charset="2"/>
              <a:buChar char=""/>
            </a:pPr>
            <a:r>
              <a:rPr lang="en-US" dirty="0"/>
              <a:t>One day, you may become a scientist yourself. Even a famous one!</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281</a:t>
            </a:r>
            <a:endParaRPr lang="en-GB" sz="1100" b="1" dirty="0">
              <a:latin typeface="Arial" panose="020B0604020202020204" pitchFamily="34" charset="0"/>
              <a:cs typeface="Arial" panose="020B0604020202020204" pitchFamily="34" charset="0"/>
            </a:endParaRPr>
          </a:p>
        </p:txBody>
      </p:sp>
      <p:sp>
        <p:nvSpPr>
          <p:cNvPr id="17" name="Rectangle 16"/>
          <p:cNvSpPr/>
          <p:nvPr/>
        </p:nvSpPr>
        <p:spPr>
          <a:xfrm>
            <a:off x="179512" y="3458031"/>
            <a:ext cx="8699936" cy="3170099"/>
          </a:xfrm>
          <a:prstGeom prst="rect">
            <a:avLst/>
          </a:prstGeom>
          <a:solidFill>
            <a:srgbClr val="F5FC9A"/>
          </a:solidFill>
          <a:ln w="57150">
            <a:solidFill>
              <a:srgbClr val="002060"/>
            </a:solidFill>
          </a:ln>
        </p:spPr>
        <p:txBody>
          <a:bodyPr wrap="square">
            <a:spAutoFit/>
          </a:bodyPr>
          <a:lstStyle/>
          <a:p>
            <a:pPr marL="439738" indent="-439738">
              <a:buClr>
                <a:srgbClr val="0070C0"/>
              </a:buClr>
              <a:buFont typeface="+mj-lt"/>
              <a:buAutoNum type="arabicPeriod"/>
              <a:tabLst>
                <a:tab pos="812800" algn="l"/>
                <a:tab pos="4300538" algn="l"/>
              </a:tabLst>
            </a:pPr>
            <a:r>
              <a:rPr lang="en-US" sz="2000" dirty="0" smtClean="0"/>
              <a:t>Do </a:t>
            </a:r>
            <a:r>
              <a:rPr lang="en-US" sz="2000" dirty="0"/>
              <a:t>you think this counts as a </a:t>
            </a:r>
            <a:r>
              <a:rPr lang="en-US" sz="2000" dirty="0" smtClean="0"/>
              <a:t>hypothesis?</a:t>
            </a:r>
            <a:br>
              <a:rPr lang="en-US" sz="2000" dirty="0" smtClean="0"/>
            </a:br>
            <a:r>
              <a:rPr lang="en-US" sz="2000" b="1" dirty="0" smtClean="0"/>
              <a:t>a</a:t>
            </a:r>
            <a:r>
              <a:rPr lang="en-US" sz="2000" dirty="0" smtClean="0"/>
              <a:t> </a:t>
            </a:r>
            <a:r>
              <a:rPr lang="en-US" sz="2000" dirty="0"/>
              <a:t>I am late for class </a:t>
            </a:r>
            <a:r>
              <a:rPr lang="en-US" sz="2000" dirty="0" smtClean="0"/>
              <a:t>again.</a:t>
            </a:r>
            <a:br>
              <a:rPr lang="en-US" sz="2000" dirty="0" smtClean="0"/>
            </a:br>
            <a:r>
              <a:rPr lang="en-US" sz="2000" b="1" dirty="0" smtClean="0"/>
              <a:t>b</a:t>
            </a:r>
            <a:r>
              <a:rPr lang="en-US" sz="2000" dirty="0" smtClean="0"/>
              <a:t> </a:t>
            </a:r>
            <a:r>
              <a:rPr lang="en-US" sz="2000" dirty="0"/>
              <a:t>If I add more yeast, the fermentation may go </a:t>
            </a:r>
            <a:r>
              <a:rPr lang="en-US" sz="2000" dirty="0" smtClean="0"/>
              <a:t>faster.</a:t>
            </a:r>
            <a:br>
              <a:rPr lang="en-US" sz="2000" dirty="0" smtClean="0"/>
            </a:br>
            <a:r>
              <a:rPr lang="en-US" sz="2000" b="1" dirty="0" smtClean="0"/>
              <a:t>c</a:t>
            </a:r>
            <a:r>
              <a:rPr lang="en-US" sz="2000" dirty="0" smtClean="0"/>
              <a:t> </a:t>
            </a:r>
            <a:r>
              <a:rPr lang="en-US" sz="2000" dirty="0"/>
              <a:t>December follows </a:t>
            </a:r>
            <a:r>
              <a:rPr lang="en-US" sz="2000" dirty="0" smtClean="0"/>
              <a:t>November.</a:t>
            </a:r>
            <a:br>
              <a:rPr lang="en-US" sz="2000" dirty="0" smtClean="0"/>
            </a:br>
            <a:r>
              <a:rPr lang="en-US" sz="2000" b="1" dirty="0" smtClean="0"/>
              <a:t>d</a:t>
            </a:r>
            <a:r>
              <a:rPr lang="en-US" sz="2000" dirty="0" smtClean="0"/>
              <a:t> </a:t>
            </a:r>
            <a:r>
              <a:rPr lang="en-US" sz="2000" dirty="0"/>
              <a:t>The rate of photosynthesis may change </a:t>
            </a:r>
            <a:r>
              <a:rPr lang="en-US" sz="2000" dirty="0" smtClean="0"/>
              <a:t>with temperature</a:t>
            </a:r>
            <a:r>
              <a:rPr lang="en-US" sz="2000" dirty="0"/>
              <a:t>.</a:t>
            </a:r>
          </a:p>
          <a:p>
            <a:pPr marL="439738" indent="-439738">
              <a:buClr>
                <a:srgbClr val="0070C0"/>
              </a:buClr>
              <a:buFont typeface="+mj-lt"/>
              <a:buAutoNum type="arabicPeriod"/>
              <a:tabLst>
                <a:tab pos="812800" algn="l"/>
                <a:tab pos="4300538" algn="l"/>
              </a:tabLst>
            </a:pPr>
            <a:r>
              <a:rPr lang="en-US" sz="2000" dirty="0" smtClean="0"/>
              <a:t>Explain </a:t>
            </a:r>
            <a:r>
              <a:rPr lang="en-US" sz="2000" dirty="0"/>
              <a:t>in your own words what an independent variable is.</a:t>
            </a:r>
          </a:p>
          <a:p>
            <a:pPr marL="439738" indent="-439738">
              <a:buClr>
                <a:srgbClr val="0070C0"/>
              </a:buClr>
              <a:buFont typeface="+mj-lt"/>
              <a:buAutoNum type="arabicPeriod"/>
              <a:tabLst>
                <a:tab pos="812800" algn="l"/>
                <a:tab pos="4300538" algn="l"/>
              </a:tabLst>
            </a:pPr>
            <a:r>
              <a:rPr lang="en-US" sz="2000" dirty="0" smtClean="0"/>
              <a:t>Which </a:t>
            </a:r>
            <a:r>
              <a:rPr lang="en-US" sz="2000" dirty="0"/>
              <a:t>would be the independent variable, in an </a:t>
            </a:r>
            <a:r>
              <a:rPr lang="en-US" sz="2000" dirty="0" smtClean="0"/>
              <a:t>experiment to </a:t>
            </a:r>
            <a:r>
              <a:rPr lang="en-US" sz="2000" dirty="0"/>
              <a:t>test the statement in 1b?</a:t>
            </a:r>
          </a:p>
          <a:p>
            <a:pPr marL="439738" indent="-439738">
              <a:buClr>
                <a:srgbClr val="0070C0"/>
              </a:buClr>
              <a:buFont typeface="+mj-lt"/>
              <a:buAutoNum type="arabicPeriod"/>
              <a:tabLst>
                <a:tab pos="812800" algn="l"/>
                <a:tab pos="4300538" algn="l"/>
              </a:tabLst>
            </a:pPr>
            <a:r>
              <a:rPr lang="en-US" sz="2000" dirty="0" smtClean="0"/>
              <a:t>Do </a:t>
            </a:r>
            <a:r>
              <a:rPr lang="en-US" sz="2000" dirty="0"/>
              <a:t>you think the scientific method would be useful </a:t>
            </a:r>
            <a:r>
              <a:rPr lang="en-US" sz="2000" dirty="0" smtClean="0"/>
              <a:t>to: </a:t>
            </a:r>
            <a:br>
              <a:rPr lang="en-US" sz="2000" dirty="0" smtClean="0"/>
            </a:br>
            <a:r>
              <a:rPr lang="en-US" sz="2000" b="1" dirty="0" smtClean="0"/>
              <a:t>a</a:t>
            </a:r>
            <a:r>
              <a:rPr lang="en-US" sz="2000" dirty="0" smtClean="0"/>
              <a:t> </a:t>
            </a:r>
            <a:r>
              <a:rPr lang="en-US" sz="2000" dirty="0" err="1"/>
              <a:t>a</a:t>
            </a:r>
            <a:r>
              <a:rPr lang="en-US" sz="2000" dirty="0"/>
              <a:t> doctor? </a:t>
            </a:r>
            <a:r>
              <a:rPr lang="en-US" sz="2000" dirty="0" smtClean="0"/>
              <a:t>    </a:t>
            </a:r>
            <a:r>
              <a:rPr lang="en-US" sz="2000" b="1" dirty="0" smtClean="0"/>
              <a:t>b</a:t>
            </a:r>
            <a:r>
              <a:rPr lang="en-US" sz="2000" dirty="0" smtClean="0"/>
              <a:t> </a:t>
            </a:r>
            <a:r>
              <a:rPr lang="en-US" sz="2000" dirty="0"/>
              <a:t>a </a:t>
            </a:r>
            <a:r>
              <a:rPr lang="en-US" sz="2000" dirty="0" smtClean="0"/>
              <a:t>detective?   Explain </a:t>
            </a:r>
            <a:r>
              <a:rPr lang="en-US" sz="2000" dirty="0"/>
              <a:t>your answer.</a:t>
            </a:r>
          </a:p>
        </p:txBody>
      </p:sp>
      <p:sp>
        <p:nvSpPr>
          <p:cNvPr id="18" name="TextBox 17">
            <a:hlinkClick r:id="rId3" action="ppaction://hlinkfile"/>
          </p:cNvPr>
          <p:cNvSpPr txBox="1"/>
          <p:nvPr/>
        </p:nvSpPr>
        <p:spPr>
          <a:xfrm>
            <a:off x="8244408" y="5694347"/>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
        <p:nvSpPr>
          <p:cNvPr id="19" name="Oval 18"/>
          <p:cNvSpPr/>
          <p:nvPr/>
        </p:nvSpPr>
        <p:spPr>
          <a:xfrm rot="1078849">
            <a:off x="8538956" y="3278468"/>
            <a:ext cx="504056" cy="504056"/>
          </a:xfrm>
          <a:prstGeom prst="ellipse">
            <a:avLst/>
          </a:prstGeom>
          <a:solidFill>
            <a:srgbClr val="0070C0"/>
          </a:solidFill>
          <a:ln w="57150">
            <a:solidFill>
              <a:srgbClr val="F5F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Q</a:t>
            </a:r>
            <a:endParaRPr lang="en-GB" b="1" dirty="0">
              <a:latin typeface="Arial" panose="020B0604020202020204" pitchFamily="34" charset="0"/>
              <a:cs typeface="Arial" panose="020B0604020202020204" pitchFamily="34" charset="0"/>
            </a:endParaRPr>
          </a:p>
        </p:txBody>
      </p:sp>
      <p:sp>
        <p:nvSpPr>
          <p:cNvPr id="20" name="TextBox 19">
            <a:hlinkClick r:id="rId4" action="ppaction://hlinksldjump"/>
          </p:cNvPr>
          <p:cNvSpPr txBox="1"/>
          <p:nvPr/>
        </p:nvSpPr>
        <p:spPr>
          <a:xfrm>
            <a:off x="8220815" y="3966155"/>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67554436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smtClean="0"/>
              <a:t>19.2 </a:t>
            </a:r>
            <a:r>
              <a:rPr lang="en-GB" sz="3800" dirty="0"/>
              <a:t>– Example of an experiment</a:t>
            </a:r>
            <a:endParaRPr lang="en-GB" sz="3800" b="1" dirty="0" smtClean="0"/>
          </a:p>
        </p:txBody>
      </p:sp>
      <p:sp>
        <p:nvSpPr>
          <p:cNvPr id="34" name="Rectangle 33"/>
          <p:cNvSpPr/>
          <p:nvPr/>
        </p:nvSpPr>
        <p:spPr>
          <a:xfrm>
            <a:off x="179512" y="1124744"/>
            <a:ext cx="7128792" cy="1200329"/>
          </a:xfrm>
          <a:prstGeom prst="rect">
            <a:avLst/>
          </a:prstGeom>
        </p:spPr>
        <p:txBody>
          <a:bodyPr wrap="square">
            <a:spAutoFit/>
          </a:bodyPr>
          <a:lstStyle/>
          <a:p>
            <a:pPr>
              <a:buClr>
                <a:srgbClr val="0070C0"/>
              </a:buClr>
            </a:pPr>
            <a:r>
              <a:rPr lang="en-US" b="1" dirty="0" smtClean="0">
                <a:solidFill>
                  <a:srgbClr val="C00000"/>
                </a:solidFill>
              </a:rPr>
              <a:t>Comparing </a:t>
            </a:r>
            <a:r>
              <a:rPr lang="en-US" b="1" dirty="0">
                <a:solidFill>
                  <a:srgbClr val="C00000"/>
                </a:solidFill>
              </a:rPr>
              <a:t>those kitchen cleaners</a:t>
            </a:r>
          </a:p>
          <a:p>
            <a:pPr marL="355600" indent="-355600">
              <a:buClr>
                <a:srgbClr val="0070C0"/>
              </a:buClr>
              <a:buFont typeface="Wingdings 3" panose="05040102010807070707" pitchFamily="18" charset="2"/>
              <a:buChar char=""/>
            </a:pPr>
            <a:r>
              <a:rPr lang="en-US" dirty="0"/>
              <a:t>In step </a:t>
            </a:r>
            <a:r>
              <a:rPr lang="en-US" b="1" dirty="0"/>
              <a:t>2</a:t>
            </a:r>
            <a:r>
              <a:rPr lang="en-US" dirty="0"/>
              <a:t> of the scientific method in the last unit, a student put </a:t>
            </a:r>
            <a:r>
              <a:rPr lang="en-US" dirty="0" smtClean="0"/>
              <a:t>forward a </a:t>
            </a:r>
            <a:r>
              <a:rPr lang="en-US" dirty="0"/>
              <a:t>hypothesis. Here you can read how the student tested the </a:t>
            </a:r>
            <a:r>
              <a:rPr lang="en-US" dirty="0" smtClean="0"/>
              <a:t>hypothesis. But </a:t>
            </a:r>
            <a:r>
              <a:rPr lang="en-US" dirty="0"/>
              <a:t>the report is not </a:t>
            </a:r>
            <a:r>
              <a:rPr lang="en-US" dirty="0" smtClean="0"/>
              <a:t>finished</a:t>
            </a:r>
            <a:r>
              <a:rPr lang="en-US" dirty="0"/>
              <a:t>. </a:t>
            </a:r>
            <a:r>
              <a:rPr lang="en-US" dirty="0" smtClean="0"/>
              <a:t>That’s </a:t>
            </a:r>
            <a:r>
              <a:rPr lang="en-US" i="1" dirty="0"/>
              <a:t>your</a:t>
            </a:r>
            <a:r>
              <a:rPr lang="en-US" dirty="0"/>
              <a:t> task.</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282</a:t>
            </a:r>
            <a:endParaRPr lang="en-GB" sz="11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15" b="6061"/>
          <a:stretch/>
        </p:blipFill>
        <p:spPr>
          <a:xfrm>
            <a:off x="7422378" y="1124744"/>
            <a:ext cx="1470101" cy="4104456"/>
          </a:xfrm>
          <a:prstGeom prst="rect">
            <a:avLst/>
          </a:prstGeom>
        </p:spPr>
      </p:pic>
      <p:sp>
        <p:nvSpPr>
          <p:cNvPr id="3" name="Rectangle 2"/>
          <p:cNvSpPr/>
          <p:nvPr/>
        </p:nvSpPr>
        <p:spPr>
          <a:xfrm>
            <a:off x="7422377" y="5229779"/>
            <a:ext cx="1470101" cy="1323439"/>
          </a:xfrm>
          <a:prstGeom prst="rect">
            <a:avLst/>
          </a:prstGeom>
        </p:spPr>
        <p:txBody>
          <a:bodyPr wrap="square">
            <a:spAutoFit/>
          </a:bodyPr>
          <a:lstStyle/>
          <a:p>
            <a:pPr indent="271463">
              <a:buClr>
                <a:srgbClr val="C00000"/>
              </a:buClr>
              <a:buFontTx/>
              <a:buChar char="▲"/>
            </a:pPr>
            <a:r>
              <a:rPr lang="en-US" sz="1600" dirty="0">
                <a:latin typeface="FrutigerLTStd-Light"/>
              </a:rPr>
              <a:t>The colour of the solution </a:t>
            </a:r>
            <a:r>
              <a:rPr lang="en-US" sz="1600" dirty="0" smtClean="0">
                <a:latin typeface="FrutigerLTStd-Light"/>
              </a:rPr>
              <a:t>has changed</a:t>
            </a:r>
            <a:r>
              <a:rPr lang="en-US" sz="1600" dirty="0">
                <a:latin typeface="FrutigerLTStd-Light"/>
              </a:rPr>
              <a:t>: the titration is complete.</a:t>
            </a:r>
            <a:endParaRPr lang="en-GB" sz="1600" dirty="0"/>
          </a:p>
        </p:txBody>
      </p:sp>
      <p:sp>
        <p:nvSpPr>
          <p:cNvPr id="10" name="Rectangle 9"/>
          <p:cNvSpPr/>
          <p:nvPr/>
        </p:nvSpPr>
        <p:spPr>
          <a:xfrm>
            <a:off x="179512" y="2422043"/>
            <a:ext cx="7110371" cy="4247317"/>
          </a:xfrm>
          <a:prstGeom prst="rect">
            <a:avLst/>
          </a:prstGeom>
          <a:solidFill>
            <a:srgbClr val="AAE1FA"/>
          </a:solidFill>
          <a:ln w="57150">
            <a:solidFill>
              <a:srgbClr val="002060"/>
            </a:solidFill>
          </a:ln>
        </p:spPr>
        <p:txBody>
          <a:bodyPr wrap="square" anchor="ctr" anchorCtr="0">
            <a:spAutoFit/>
          </a:bodyPr>
          <a:lstStyle/>
          <a:p>
            <a:pPr>
              <a:buClr>
                <a:srgbClr val="C00000"/>
              </a:buClr>
              <a:tabLst>
                <a:tab pos="1709738" algn="l"/>
              </a:tabLst>
            </a:pPr>
            <a:r>
              <a:rPr lang="en-US" b="1" dirty="0" smtClean="0">
                <a:solidFill>
                  <a:srgbClr val="000000"/>
                </a:solidFill>
                <a:latin typeface="Arial" panose="020B0604020202020204" pitchFamily="34" charset="0"/>
                <a:cs typeface="Arial" panose="020B0604020202020204" pitchFamily="34" charset="0"/>
              </a:rPr>
              <a:t>An </a:t>
            </a:r>
            <a:r>
              <a:rPr lang="en-US" b="1" dirty="0">
                <a:solidFill>
                  <a:srgbClr val="000000"/>
                </a:solidFill>
                <a:latin typeface="Arial" panose="020B0604020202020204" pitchFamily="34" charset="0"/>
                <a:cs typeface="Arial" panose="020B0604020202020204" pitchFamily="34" charset="0"/>
              </a:rPr>
              <a:t>experiment to compare the amount of sodium hydroxide in two </a:t>
            </a:r>
            <a:r>
              <a:rPr lang="en-US" b="1" dirty="0" smtClean="0">
                <a:solidFill>
                  <a:srgbClr val="000000"/>
                </a:solidFill>
                <a:latin typeface="Arial" panose="020B0604020202020204" pitchFamily="34" charset="0"/>
                <a:cs typeface="Arial" panose="020B0604020202020204" pitchFamily="34" charset="0"/>
              </a:rPr>
              <a:t>kitchen cleaners - Introduction</a:t>
            </a:r>
            <a:endParaRPr lang="en-US" b="1" dirty="0">
              <a:solidFill>
                <a:srgbClr val="000000"/>
              </a:solidFill>
              <a:latin typeface="Arial" panose="020B0604020202020204" pitchFamily="34" charset="0"/>
              <a:cs typeface="Arial" panose="020B0604020202020204" pitchFamily="34" charset="0"/>
            </a:endParaRPr>
          </a:p>
          <a:p>
            <a:pPr>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I noticed that kitchen cleaner X is better at removing grease than </a:t>
            </a:r>
            <a:r>
              <a:rPr lang="en-US" dirty="0" smtClean="0">
                <a:solidFill>
                  <a:srgbClr val="000000"/>
                </a:solidFill>
                <a:latin typeface="Arial" panose="020B0604020202020204" pitchFamily="34" charset="0"/>
                <a:cs typeface="Arial" panose="020B0604020202020204" pitchFamily="34" charset="0"/>
              </a:rPr>
              <a:t>kitchen cleaner </a:t>
            </a:r>
            <a:r>
              <a:rPr lang="en-US" dirty="0">
                <a:solidFill>
                  <a:srgbClr val="000000"/>
                </a:solidFill>
                <a:latin typeface="Arial" panose="020B0604020202020204" pitchFamily="34" charset="0"/>
                <a:cs typeface="Arial" panose="020B0604020202020204" pitchFamily="34" charset="0"/>
              </a:rPr>
              <a:t>Y is. The labels show that both kitchen cleaners contain </a:t>
            </a:r>
            <a:r>
              <a:rPr lang="en-US" dirty="0" smtClean="0">
                <a:solidFill>
                  <a:srgbClr val="000000"/>
                </a:solidFill>
                <a:latin typeface="Arial" panose="020B0604020202020204" pitchFamily="34" charset="0"/>
                <a:cs typeface="Arial" panose="020B0604020202020204" pitchFamily="34" charset="0"/>
              </a:rPr>
              <a:t>sodium hydroxide</a:t>
            </a:r>
            <a:r>
              <a:rPr lang="en-US" dirty="0">
                <a:solidFill>
                  <a:srgbClr val="000000"/>
                </a:solidFill>
                <a:latin typeface="Arial" panose="020B0604020202020204" pitchFamily="34" charset="0"/>
                <a:cs typeface="Arial" panose="020B0604020202020204" pitchFamily="34" charset="0"/>
              </a:rPr>
              <a:t>. This chemical is used in many cleaners because it reacts with </a:t>
            </a:r>
            <a:r>
              <a:rPr lang="en-US" dirty="0" smtClean="0">
                <a:solidFill>
                  <a:srgbClr val="000000"/>
                </a:solidFill>
                <a:latin typeface="Arial" panose="020B0604020202020204" pitchFamily="34" charset="0"/>
                <a:cs typeface="Arial" panose="020B0604020202020204" pitchFamily="34" charset="0"/>
              </a:rPr>
              <a:t>grease to </a:t>
            </a:r>
            <a:r>
              <a:rPr lang="en-US" dirty="0">
                <a:solidFill>
                  <a:srgbClr val="000000"/>
                </a:solidFill>
                <a:latin typeface="Arial" panose="020B0604020202020204" pitchFamily="34" charset="0"/>
                <a:cs typeface="Arial" panose="020B0604020202020204" pitchFamily="34" charset="0"/>
              </a:rPr>
              <a:t>form soluble sodium salts, which go into solution in the washing-up water.</a:t>
            </a:r>
          </a:p>
          <a:p>
            <a:pPr>
              <a:buClr>
                <a:srgbClr val="C00000"/>
              </a:buClr>
              <a:tabLst>
                <a:tab pos="1709738" algn="l"/>
              </a:tabLst>
            </a:pPr>
            <a:r>
              <a:rPr lang="en-US" b="1" dirty="0">
                <a:solidFill>
                  <a:srgbClr val="000000"/>
                </a:solidFill>
                <a:latin typeface="Arial" panose="020B0604020202020204" pitchFamily="34" charset="0"/>
                <a:cs typeface="Arial" panose="020B0604020202020204" pitchFamily="34" charset="0"/>
              </a:rPr>
              <a:t>My hypothesis</a:t>
            </a:r>
          </a:p>
          <a:p>
            <a:pPr>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Kitchen cleaner X may contain more sodium hydroxide than kitchen </a:t>
            </a:r>
            <a:r>
              <a:rPr lang="en-US" dirty="0" smtClean="0">
                <a:solidFill>
                  <a:srgbClr val="000000"/>
                </a:solidFill>
                <a:latin typeface="Arial" panose="020B0604020202020204" pitchFamily="34" charset="0"/>
                <a:cs typeface="Arial" panose="020B0604020202020204" pitchFamily="34" charset="0"/>
              </a:rPr>
              <a:t>cleaner Y </a:t>
            </a:r>
            <a:r>
              <a:rPr lang="en-US" dirty="0">
                <a:solidFill>
                  <a:srgbClr val="000000"/>
                </a:solidFill>
                <a:latin typeface="Arial" panose="020B0604020202020204" pitchFamily="34" charset="0"/>
                <a:cs typeface="Arial" panose="020B0604020202020204" pitchFamily="34" charset="0"/>
              </a:rPr>
              <a:t>does.</a:t>
            </a:r>
          </a:p>
          <a:p>
            <a:pPr>
              <a:buClr>
                <a:srgbClr val="C00000"/>
              </a:buClr>
              <a:tabLst>
                <a:tab pos="1709738" algn="l"/>
              </a:tabLst>
            </a:pPr>
            <a:r>
              <a:rPr lang="en-US" b="1" dirty="0">
                <a:solidFill>
                  <a:srgbClr val="000000"/>
                </a:solidFill>
                <a:latin typeface="Arial" panose="020B0604020202020204" pitchFamily="34" charset="0"/>
                <a:cs typeface="Arial" panose="020B0604020202020204" pitchFamily="34" charset="0"/>
              </a:rPr>
              <a:t>Planning my experiment</a:t>
            </a:r>
          </a:p>
          <a:p>
            <a:pPr>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I plan to titrate a sample of each cleaner against dilute hydrochloric </a:t>
            </a:r>
            <a:r>
              <a:rPr lang="en-US" dirty="0" smtClean="0">
                <a:solidFill>
                  <a:srgbClr val="000000"/>
                </a:solidFill>
                <a:latin typeface="Arial" panose="020B0604020202020204" pitchFamily="34" charset="0"/>
                <a:cs typeface="Arial" panose="020B0604020202020204" pitchFamily="34" charset="0"/>
              </a:rPr>
              <a:t>acid, using </a:t>
            </a:r>
            <a:r>
              <a:rPr lang="en-US" dirty="0">
                <a:solidFill>
                  <a:srgbClr val="000000"/>
                </a:solidFill>
                <a:latin typeface="Arial" panose="020B0604020202020204" pitchFamily="34" charset="0"/>
                <a:cs typeface="Arial" panose="020B0604020202020204" pitchFamily="34" charset="0"/>
              </a:rPr>
              <a:t>methyl orange as indicator. This is a suitable method because </a:t>
            </a:r>
            <a:r>
              <a:rPr lang="en-US" dirty="0" smtClean="0">
                <a:solidFill>
                  <a:srgbClr val="000000"/>
                </a:solidFill>
                <a:latin typeface="Arial" panose="020B0604020202020204" pitchFamily="34" charset="0"/>
                <a:cs typeface="Arial" panose="020B0604020202020204" pitchFamily="34" charset="0"/>
              </a:rPr>
              <a:t>the sodium </a:t>
            </a:r>
            <a:r>
              <a:rPr lang="en-US" dirty="0">
                <a:solidFill>
                  <a:srgbClr val="000000"/>
                </a:solidFill>
                <a:latin typeface="Arial" panose="020B0604020202020204" pitchFamily="34" charset="0"/>
                <a:cs typeface="Arial" panose="020B0604020202020204" pitchFamily="34" charset="0"/>
              </a:rPr>
              <a:t>hydroxide in the cleaner will </a:t>
            </a:r>
            <a:r>
              <a:rPr lang="en-US" dirty="0" err="1">
                <a:solidFill>
                  <a:srgbClr val="000000"/>
                </a:solidFill>
                <a:latin typeface="Arial" panose="020B0604020202020204" pitchFamily="34" charset="0"/>
                <a:cs typeface="Arial" panose="020B0604020202020204" pitchFamily="34" charset="0"/>
              </a:rPr>
              <a:t>neutralise</a:t>
            </a:r>
            <a:r>
              <a:rPr lang="en-US" dirty="0">
                <a:solidFill>
                  <a:srgbClr val="000000"/>
                </a:solidFill>
                <a:latin typeface="Arial" panose="020B0604020202020204" pitchFamily="34" charset="0"/>
                <a:cs typeface="Arial" panose="020B0604020202020204" pitchFamily="34" charset="0"/>
              </a:rPr>
              <a:t> the acid. The indicator </a:t>
            </a:r>
            <a:r>
              <a:rPr lang="en-US" dirty="0" smtClean="0">
                <a:solidFill>
                  <a:srgbClr val="000000"/>
                </a:solidFill>
                <a:latin typeface="Arial" panose="020B0604020202020204" pitchFamily="34" charset="0"/>
                <a:cs typeface="Arial" panose="020B0604020202020204" pitchFamily="34" charset="0"/>
              </a:rPr>
              <a:t>will change </a:t>
            </a:r>
            <a:r>
              <a:rPr lang="en-US" dirty="0">
                <a:solidFill>
                  <a:srgbClr val="000000"/>
                </a:solidFill>
                <a:latin typeface="Arial" panose="020B0604020202020204" pitchFamily="34" charset="0"/>
                <a:cs typeface="Arial" panose="020B0604020202020204" pitchFamily="34" charset="0"/>
              </a:rPr>
              <a:t>colour when </a:t>
            </a:r>
            <a:r>
              <a:rPr lang="en-US" dirty="0" err="1">
                <a:solidFill>
                  <a:srgbClr val="000000"/>
                </a:solidFill>
                <a:latin typeface="Arial" panose="020B0604020202020204" pitchFamily="34" charset="0"/>
                <a:cs typeface="Arial" panose="020B0604020202020204" pitchFamily="34" charset="0"/>
              </a:rPr>
              <a:t>neutralisation</a:t>
            </a:r>
            <a:r>
              <a:rPr lang="en-US" dirty="0">
                <a:solidFill>
                  <a:srgbClr val="000000"/>
                </a:solidFill>
                <a:latin typeface="Arial" panose="020B0604020202020204" pitchFamily="34" charset="0"/>
                <a:cs typeface="Arial" panose="020B0604020202020204" pitchFamily="34" charset="0"/>
              </a:rPr>
              <a:t> is complete.</a:t>
            </a:r>
            <a:endParaRPr lang="en-GB" u="sng" baseline="30000" dirty="0">
              <a:solidFill>
                <a:srgbClr val="FF0000"/>
              </a:solidFill>
              <a:latin typeface="Arial" panose="020B0604020202020204" pitchFamily="34" charset="0"/>
              <a:cs typeface="Arial" panose="020B0604020202020204" pitchFamily="34" charset="0"/>
            </a:endParaRPr>
          </a:p>
        </p:txBody>
      </p:sp>
      <p:sp>
        <p:nvSpPr>
          <p:cNvPr id="11" name="TextBox 10">
            <a:hlinkClick r:id="rId4" action="ppaction://hlinksldjump"/>
          </p:cNvPr>
          <p:cNvSpPr txBox="1"/>
          <p:nvPr/>
        </p:nvSpPr>
        <p:spPr>
          <a:xfrm>
            <a:off x="8220815" y="908720"/>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411355901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smtClean="0"/>
              <a:t>19.2 </a:t>
            </a:r>
            <a:r>
              <a:rPr lang="en-GB" sz="3800" dirty="0"/>
              <a:t>– Example of an experiment</a:t>
            </a:r>
            <a:endParaRPr lang="en-GB" sz="38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282</a:t>
            </a:r>
            <a:endParaRPr lang="en-GB" sz="11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15" b="6061"/>
          <a:stretch/>
        </p:blipFill>
        <p:spPr>
          <a:xfrm>
            <a:off x="7422378" y="1124744"/>
            <a:ext cx="1470101" cy="4104456"/>
          </a:xfrm>
          <a:prstGeom prst="rect">
            <a:avLst/>
          </a:prstGeom>
        </p:spPr>
      </p:pic>
      <p:sp>
        <p:nvSpPr>
          <p:cNvPr id="3" name="Rectangle 2"/>
          <p:cNvSpPr/>
          <p:nvPr/>
        </p:nvSpPr>
        <p:spPr>
          <a:xfrm>
            <a:off x="7422377" y="5229779"/>
            <a:ext cx="1470101" cy="1323439"/>
          </a:xfrm>
          <a:prstGeom prst="rect">
            <a:avLst/>
          </a:prstGeom>
        </p:spPr>
        <p:txBody>
          <a:bodyPr wrap="square">
            <a:spAutoFit/>
          </a:bodyPr>
          <a:lstStyle/>
          <a:p>
            <a:pPr indent="271463">
              <a:buClr>
                <a:srgbClr val="C00000"/>
              </a:buClr>
              <a:buFontTx/>
              <a:buChar char="▲"/>
            </a:pPr>
            <a:r>
              <a:rPr lang="en-US" sz="1600" dirty="0">
                <a:latin typeface="FrutigerLTStd-Light"/>
              </a:rPr>
              <a:t>The colour of the solution </a:t>
            </a:r>
            <a:r>
              <a:rPr lang="en-US" sz="1600" dirty="0" smtClean="0">
                <a:latin typeface="FrutigerLTStd-Light"/>
              </a:rPr>
              <a:t>has changed</a:t>
            </a:r>
            <a:r>
              <a:rPr lang="en-US" sz="1600" dirty="0">
                <a:latin typeface="FrutigerLTStd-Light"/>
              </a:rPr>
              <a:t>: the titration is complete.</a:t>
            </a:r>
            <a:endParaRPr lang="en-GB" sz="1600" dirty="0"/>
          </a:p>
        </p:txBody>
      </p:sp>
      <p:sp>
        <p:nvSpPr>
          <p:cNvPr id="10" name="Rectangle 9"/>
          <p:cNvSpPr/>
          <p:nvPr/>
        </p:nvSpPr>
        <p:spPr>
          <a:xfrm>
            <a:off x="179512" y="1129382"/>
            <a:ext cx="7110371" cy="5539978"/>
          </a:xfrm>
          <a:prstGeom prst="rect">
            <a:avLst/>
          </a:prstGeom>
          <a:solidFill>
            <a:srgbClr val="AAE1FA"/>
          </a:solidFill>
          <a:ln w="57150">
            <a:solidFill>
              <a:srgbClr val="002060"/>
            </a:solidFill>
          </a:ln>
        </p:spPr>
        <p:txBody>
          <a:bodyPr wrap="square" anchor="ctr" anchorCtr="0">
            <a:spAutoFit/>
          </a:bodyPr>
          <a:lstStyle/>
          <a:p>
            <a:pPr>
              <a:spcAft>
                <a:spcPts val="600"/>
              </a:spcAft>
              <a:buClr>
                <a:srgbClr val="C00000"/>
              </a:buClr>
              <a:tabLst>
                <a:tab pos="1709738" algn="l"/>
              </a:tabLst>
            </a:pPr>
            <a:r>
              <a:rPr lang="en-US" dirty="0" smtClean="0">
                <a:solidFill>
                  <a:srgbClr val="000000"/>
                </a:solidFill>
                <a:latin typeface="Arial" panose="020B0604020202020204" pitchFamily="34" charset="0"/>
                <a:cs typeface="Arial" panose="020B0604020202020204" pitchFamily="34" charset="0"/>
              </a:rPr>
              <a:t>To </a:t>
            </a:r>
            <a:r>
              <a:rPr lang="en-US" dirty="0">
                <a:solidFill>
                  <a:srgbClr val="000000"/>
                </a:solidFill>
                <a:latin typeface="Arial" panose="020B0604020202020204" pitchFamily="34" charset="0"/>
                <a:cs typeface="Arial" panose="020B0604020202020204" pitchFamily="34" charset="0"/>
              </a:rPr>
              <a:t>make sure it is a fair test, I will use exactly the same volume of cleaner, </a:t>
            </a:r>
            <a:r>
              <a:rPr lang="en-US" dirty="0" smtClean="0">
                <a:solidFill>
                  <a:srgbClr val="000000"/>
                </a:solidFill>
                <a:latin typeface="Arial" panose="020B0604020202020204" pitchFamily="34" charset="0"/>
                <a:cs typeface="Arial" panose="020B0604020202020204" pitchFamily="34" charset="0"/>
              </a:rPr>
              <a:t>an the </a:t>
            </a:r>
            <a:r>
              <a:rPr lang="en-US" dirty="0">
                <a:solidFill>
                  <a:srgbClr val="000000"/>
                </a:solidFill>
                <a:latin typeface="Arial" panose="020B0604020202020204" pitchFamily="34" charset="0"/>
                <a:cs typeface="Arial" panose="020B0604020202020204" pitchFamily="34" charset="0"/>
              </a:rPr>
              <a:t>same concentration of acid, and the same number of drops of </a:t>
            </a:r>
            <a:r>
              <a:rPr lang="en-US" dirty="0" smtClean="0">
                <a:solidFill>
                  <a:srgbClr val="000000"/>
                </a:solidFill>
                <a:latin typeface="Arial" panose="020B0604020202020204" pitchFamily="34" charset="0"/>
                <a:cs typeface="Arial" panose="020B0604020202020204" pitchFamily="34" charset="0"/>
              </a:rPr>
              <a:t>indication each </a:t>
            </a:r>
            <a:r>
              <a:rPr lang="en-US" dirty="0">
                <a:solidFill>
                  <a:srgbClr val="000000"/>
                </a:solidFill>
                <a:latin typeface="Arial" panose="020B0604020202020204" pitchFamily="34" charset="0"/>
                <a:cs typeface="Arial" panose="020B0604020202020204" pitchFamily="34" charset="0"/>
              </a:rPr>
              <a:t>time, and swirl the flask in the same way. The only thing I will change </a:t>
            </a:r>
            <a:r>
              <a:rPr lang="en-US" dirty="0" smtClean="0">
                <a:solidFill>
                  <a:srgbClr val="000000"/>
                </a:solidFill>
                <a:latin typeface="Arial" panose="020B0604020202020204" pitchFamily="34" charset="0"/>
                <a:cs typeface="Arial" panose="020B0604020202020204" pitchFamily="34" charset="0"/>
              </a:rPr>
              <a:t>I the </a:t>
            </a:r>
            <a:r>
              <a:rPr lang="en-US" dirty="0">
                <a:solidFill>
                  <a:srgbClr val="000000"/>
                </a:solidFill>
                <a:latin typeface="Arial" panose="020B0604020202020204" pitchFamily="34" charset="0"/>
                <a:cs typeface="Arial" panose="020B0604020202020204" pitchFamily="34" charset="0"/>
              </a:rPr>
              <a:t>type of cleaner.</a:t>
            </a:r>
          </a:p>
          <a:p>
            <a:pPr>
              <a:spcAft>
                <a:spcPts val="600"/>
              </a:spcAft>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I will wear safety goggles, since sodium hydroxide and hydrochloric acid </a:t>
            </a:r>
            <a:r>
              <a:rPr lang="en-US" dirty="0" smtClean="0">
                <a:solidFill>
                  <a:srgbClr val="000000"/>
                </a:solidFill>
                <a:latin typeface="Arial" panose="020B0604020202020204" pitchFamily="34" charset="0"/>
                <a:cs typeface="Arial" panose="020B0604020202020204" pitchFamily="34" charset="0"/>
              </a:rPr>
              <a:t>are corrosive.</a:t>
            </a:r>
          </a:p>
          <a:p>
            <a:pPr>
              <a:spcAft>
                <a:spcPts val="600"/>
              </a:spcAft>
              <a:buClr>
                <a:srgbClr val="C00000"/>
              </a:buClr>
              <a:tabLst>
                <a:tab pos="1709738" algn="l"/>
              </a:tabLst>
            </a:pPr>
            <a:r>
              <a:rPr lang="en-US" b="1" dirty="0" smtClean="0">
                <a:solidFill>
                  <a:srgbClr val="000000"/>
                </a:solidFill>
                <a:latin typeface="Arial" panose="020B0604020202020204" pitchFamily="34" charset="0"/>
                <a:cs typeface="Arial" panose="020B0604020202020204" pitchFamily="34" charset="0"/>
              </a:rPr>
              <a:t>The </a:t>
            </a:r>
            <a:r>
              <a:rPr lang="en-US" b="1" dirty="0">
                <a:solidFill>
                  <a:srgbClr val="000000"/>
                </a:solidFill>
                <a:latin typeface="Arial" panose="020B0604020202020204" pitchFamily="34" charset="0"/>
                <a:cs typeface="Arial" panose="020B0604020202020204" pitchFamily="34" charset="0"/>
              </a:rPr>
              <a:t>experiment</a:t>
            </a:r>
          </a:p>
          <a:p>
            <a:pPr>
              <a:spcAft>
                <a:spcPts val="600"/>
              </a:spcAft>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25 cm</a:t>
            </a:r>
            <a:r>
              <a:rPr lang="en-US" baseline="30000" dirty="0">
                <a:solidFill>
                  <a:srgbClr val="000000"/>
                </a:solidFill>
                <a:latin typeface="Arial" panose="020B0604020202020204" pitchFamily="34" charset="0"/>
                <a:cs typeface="Arial" panose="020B0604020202020204" pitchFamily="34" charset="0"/>
              </a:rPr>
              <a:t>3</a:t>
            </a:r>
            <a:r>
              <a:rPr lang="en-US" dirty="0">
                <a:solidFill>
                  <a:srgbClr val="000000"/>
                </a:solidFill>
                <a:latin typeface="Arial" panose="020B0604020202020204" pitchFamily="34" charset="0"/>
                <a:cs typeface="Arial" panose="020B0604020202020204" pitchFamily="34" charset="0"/>
              </a:rPr>
              <a:t> of cleaner X were measured into a conical flask, using a </a:t>
            </a:r>
            <a:r>
              <a:rPr lang="en-US" dirty="0" smtClean="0">
                <a:solidFill>
                  <a:srgbClr val="000000"/>
                </a:solidFill>
                <a:latin typeface="Arial" panose="020B0604020202020204" pitchFamily="34" charset="0"/>
                <a:cs typeface="Arial" panose="020B0604020202020204" pitchFamily="34" charset="0"/>
              </a:rPr>
              <a:t>pipette. 5 </a:t>
            </a:r>
            <a:r>
              <a:rPr lang="en-US" dirty="0">
                <a:solidFill>
                  <a:srgbClr val="000000"/>
                </a:solidFill>
                <a:latin typeface="Arial" panose="020B0604020202020204" pitchFamily="34" charset="0"/>
                <a:cs typeface="Arial" panose="020B0604020202020204" pitchFamily="34" charset="0"/>
              </a:rPr>
              <a:t>drops of methyl orange were added, and the solution turned yellow.</a:t>
            </a:r>
          </a:p>
          <a:p>
            <a:pPr>
              <a:spcAft>
                <a:spcPts val="600"/>
              </a:spcAft>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A burette was filled to the upper mark with hydrochloric acid of </a:t>
            </a:r>
            <a:r>
              <a:rPr lang="en-US" dirty="0" smtClean="0">
                <a:solidFill>
                  <a:srgbClr val="000000"/>
                </a:solidFill>
                <a:latin typeface="Arial" panose="020B0604020202020204" pitchFamily="34" charset="0"/>
                <a:cs typeface="Arial" panose="020B0604020202020204" pitchFamily="34" charset="0"/>
              </a:rPr>
              <a:t>concentration 1 </a:t>
            </a:r>
            <a:r>
              <a:rPr lang="en-US" dirty="0" err="1">
                <a:solidFill>
                  <a:srgbClr val="000000"/>
                </a:solidFill>
                <a:latin typeface="Arial" panose="020B0604020202020204" pitchFamily="34" charset="0"/>
                <a:cs typeface="Arial" panose="020B0604020202020204" pitchFamily="34" charset="0"/>
              </a:rPr>
              <a:t>mol</a:t>
            </a:r>
            <a:r>
              <a:rPr lang="en-US" dirty="0">
                <a:solidFill>
                  <a:srgbClr val="000000"/>
                </a:solidFill>
                <a:latin typeface="Arial" panose="020B0604020202020204" pitchFamily="34" charset="0"/>
                <a:cs typeface="Arial" panose="020B0604020202020204" pitchFamily="34" charset="0"/>
              </a:rPr>
              <a:t> / dm</a:t>
            </a:r>
            <a:r>
              <a:rPr lang="en-US" baseline="30000" dirty="0">
                <a:solidFill>
                  <a:srgbClr val="000000"/>
                </a:solidFill>
                <a:latin typeface="Arial" panose="020B0604020202020204" pitchFamily="34" charset="0"/>
                <a:cs typeface="Arial" panose="020B0604020202020204" pitchFamily="34" charset="0"/>
              </a:rPr>
              <a:t>3</a:t>
            </a:r>
            <a:r>
              <a:rPr lang="en-US" dirty="0">
                <a:solidFill>
                  <a:srgbClr val="000000"/>
                </a:solidFill>
                <a:latin typeface="Arial" panose="020B0604020202020204" pitchFamily="34" charset="0"/>
                <a:cs typeface="Arial" panose="020B0604020202020204" pitchFamily="34" charset="0"/>
              </a:rPr>
              <a:t>. The initial level of the acid was noted.</a:t>
            </a:r>
          </a:p>
          <a:p>
            <a:pPr>
              <a:spcAft>
                <a:spcPts val="600"/>
              </a:spcAft>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The acid was allowed to run into the conical flask. The flask was </a:t>
            </a:r>
            <a:r>
              <a:rPr lang="en-US" dirty="0" smtClean="0">
                <a:solidFill>
                  <a:srgbClr val="000000"/>
                </a:solidFill>
                <a:latin typeface="Arial" panose="020B0604020202020204" pitchFamily="34" charset="0"/>
                <a:cs typeface="Arial" panose="020B0604020202020204" pitchFamily="34" charset="0"/>
              </a:rPr>
              <a:t>continually and </a:t>
            </a:r>
            <a:r>
              <a:rPr lang="en-US" dirty="0">
                <a:solidFill>
                  <a:srgbClr val="000000"/>
                </a:solidFill>
                <a:latin typeface="Arial" panose="020B0604020202020204" pitchFamily="34" charset="0"/>
                <a:cs typeface="Arial" panose="020B0604020202020204" pitchFamily="34" charset="0"/>
              </a:rPr>
              <a:t>carefully swirled. As the acid dripped in, the solution showed flashes </a:t>
            </a:r>
            <a:r>
              <a:rPr lang="en-US" dirty="0" smtClean="0">
                <a:solidFill>
                  <a:srgbClr val="000000"/>
                </a:solidFill>
                <a:latin typeface="Arial" panose="020B0604020202020204" pitchFamily="34" charset="0"/>
                <a:cs typeface="Arial" panose="020B0604020202020204" pitchFamily="34" charset="0"/>
              </a:rPr>
              <a:t>of pink</a:t>
            </a:r>
            <a:r>
              <a:rPr lang="en-US" dirty="0">
                <a:solidFill>
                  <a:srgbClr val="000000"/>
                </a:solidFill>
                <a:latin typeface="Arial" panose="020B0604020202020204" pitchFamily="34" charset="0"/>
                <a:cs typeface="Arial" panose="020B0604020202020204" pitchFamily="34" charset="0"/>
              </a:rPr>
              <a:t>. When the end point was near the acid was added drop by drop. When </a:t>
            </a:r>
            <a:r>
              <a:rPr lang="en-US" dirty="0" smtClean="0">
                <a:solidFill>
                  <a:srgbClr val="000000"/>
                </a:solidFill>
                <a:latin typeface="Arial" panose="020B0604020202020204" pitchFamily="34" charset="0"/>
                <a:cs typeface="Arial" panose="020B0604020202020204" pitchFamily="34" charset="0"/>
              </a:rPr>
              <a:t>the solution </a:t>
            </a:r>
            <a:r>
              <a:rPr lang="en-US" dirty="0">
                <a:solidFill>
                  <a:srgbClr val="000000"/>
                </a:solidFill>
                <a:latin typeface="Arial" panose="020B0604020202020204" pitchFamily="34" charset="0"/>
                <a:cs typeface="Arial" panose="020B0604020202020204" pitchFamily="34" charset="0"/>
              </a:rPr>
              <a:t>changed from yellow to pink, the titration was stopped. The final </a:t>
            </a:r>
            <a:r>
              <a:rPr lang="en-US" dirty="0" smtClean="0">
                <a:solidFill>
                  <a:srgbClr val="000000"/>
                </a:solidFill>
                <a:latin typeface="Arial" panose="020B0604020202020204" pitchFamily="34" charset="0"/>
                <a:cs typeface="Arial" panose="020B0604020202020204" pitchFamily="34" charset="0"/>
              </a:rPr>
              <a:t>level of </a:t>
            </a:r>
            <a:r>
              <a:rPr lang="en-US" dirty="0">
                <a:solidFill>
                  <a:srgbClr val="000000"/>
                </a:solidFill>
                <a:latin typeface="Arial" panose="020B0604020202020204" pitchFamily="34" charset="0"/>
                <a:cs typeface="Arial" panose="020B0604020202020204" pitchFamily="34" charset="0"/>
              </a:rPr>
              <a:t>the acid was recorded.</a:t>
            </a:r>
          </a:p>
          <a:p>
            <a:pPr>
              <a:spcAft>
                <a:spcPts val="600"/>
              </a:spcAft>
              <a:buClr>
                <a:srgbClr val="C00000"/>
              </a:buClr>
              <a:tabLst>
                <a:tab pos="1709738" algn="l"/>
              </a:tabLst>
            </a:pPr>
            <a:r>
              <a:rPr lang="en-US" dirty="0">
                <a:solidFill>
                  <a:srgbClr val="000000"/>
                </a:solidFill>
                <a:latin typeface="Arial" panose="020B0604020202020204" pitchFamily="34" charset="0"/>
                <a:cs typeface="Arial" panose="020B0604020202020204" pitchFamily="34" charset="0"/>
              </a:rPr>
              <a:t>The experiment was repeated with cleaner Y</a:t>
            </a:r>
            <a:r>
              <a:rPr lang="en-US" dirty="0" smtClean="0">
                <a:solidFill>
                  <a:srgbClr val="000000"/>
                </a:solidFill>
                <a:latin typeface="Arial" panose="020B0604020202020204" pitchFamily="34" charset="0"/>
                <a:cs typeface="Arial" panose="020B0604020202020204" pitchFamily="34" charset="0"/>
              </a:rPr>
              <a:t>.</a:t>
            </a:r>
            <a:endParaRPr lang="en-US" dirty="0">
              <a:solidFill>
                <a:srgbClr val="000000"/>
              </a:solidFill>
              <a:latin typeface="Arial" panose="020B0604020202020204" pitchFamily="34" charset="0"/>
              <a:cs typeface="Arial" panose="020B0604020202020204" pitchFamily="34" charset="0"/>
            </a:endParaRPr>
          </a:p>
        </p:txBody>
      </p:sp>
      <p:sp>
        <p:nvSpPr>
          <p:cNvPr id="8" name="TextBox 7">
            <a:hlinkClick r:id="rId4" action="ppaction://hlinksldjump"/>
          </p:cNvPr>
          <p:cNvSpPr txBox="1"/>
          <p:nvPr/>
        </p:nvSpPr>
        <p:spPr>
          <a:xfrm>
            <a:off x="8220815" y="908720"/>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663630925"/>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smtClean="0"/>
              <a:t>19.2 </a:t>
            </a:r>
            <a:r>
              <a:rPr lang="en-GB" sz="3800" dirty="0"/>
              <a:t>– Example of an experiment</a:t>
            </a:r>
            <a:endParaRPr lang="en-GB" sz="38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283</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7422377" y="5229779"/>
            <a:ext cx="1470101" cy="1323439"/>
          </a:xfrm>
          <a:prstGeom prst="rect">
            <a:avLst/>
          </a:prstGeom>
        </p:spPr>
        <p:txBody>
          <a:bodyPr wrap="square">
            <a:spAutoFit/>
          </a:bodyPr>
          <a:lstStyle/>
          <a:p>
            <a:pPr indent="271463">
              <a:buClr>
                <a:srgbClr val="C00000"/>
              </a:buClr>
              <a:buFontTx/>
              <a:buChar char="▲"/>
            </a:pPr>
            <a:r>
              <a:rPr lang="en-US" sz="1600" dirty="0">
                <a:latin typeface="FrutigerLTStd-Light"/>
              </a:rPr>
              <a:t>The colour of the solution </a:t>
            </a:r>
            <a:r>
              <a:rPr lang="en-US" sz="1600" dirty="0" smtClean="0">
                <a:latin typeface="FrutigerLTStd-Light"/>
              </a:rPr>
              <a:t>has changed</a:t>
            </a:r>
            <a:r>
              <a:rPr lang="en-US" sz="1600" dirty="0">
                <a:latin typeface="FrutigerLTStd-Light"/>
              </a:rPr>
              <a:t>: the titration is complete.</a:t>
            </a:r>
            <a:endParaRPr lang="en-GB" sz="1600" dirty="0"/>
          </a:p>
        </p:txBody>
      </p:sp>
      <p:sp>
        <p:nvSpPr>
          <p:cNvPr id="10" name="Rectangle 9"/>
          <p:cNvSpPr/>
          <p:nvPr/>
        </p:nvSpPr>
        <p:spPr>
          <a:xfrm>
            <a:off x="179512" y="1093668"/>
            <a:ext cx="8712966" cy="5580000"/>
          </a:xfrm>
          <a:prstGeom prst="rect">
            <a:avLst/>
          </a:prstGeom>
          <a:solidFill>
            <a:srgbClr val="AAE1FA"/>
          </a:solidFill>
          <a:ln w="57150">
            <a:solidFill>
              <a:srgbClr val="002060"/>
            </a:solidFill>
          </a:ln>
        </p:spPr>
        <p:txBody>
          <a:bodyPr wrap="square" anchor="ctr" anchorCtr="0">
            <a:spAutoFit/>
          </a:bodyPr>
          <a:lstStyle/>
          <a:p>
            <a:pPr>
              <a:spcAft>
                <a:spcPts val="600"/>
              </a:spcAft>
              <a:buClr>
                <a:srgbClr val="C00000"/>
              </a:buClr>
              <a:tabLst>
                <a:tab pos="4132263" algn="r"/>
                <a:tab pos="4300538" algn="l"/>
                <a:tab pos="8516938" algn="r"/>
              </a:tabLst>
            </a:pPr>
            <a:r>
              <a:rPr lang="en-US" b="1" dirty="0">
                <a:solidFill>
                  <a:srgbClr val="000000"/>
                </a:solidFill>
                <a:latin typeface="Arial" panose="020B0604020202020204" pitchFamily="34" charset="0"/>
                <a:cs typeface="Arial" panose="020B0604020202020204" pitchFamily="34" charset="0"/>
              </a:rPr>
              <a:t>The results</a:t>
            </a:r>
          </a:p>
          <a:p>
            <a:pPr>
              <a:spcAft>
                <a:spcPts val="600"/>
              </a:spcAft>
              <a:buClr>
                <a:srgbClr val="C00000"/>
              </a:buClr>
              <a:tabLst>
                <a:tab pos="4132263" algn="r"/>
                <a:tab pos="4300538" algn="l"/>
                <a:tab pos="8516938" algn="r"/>
              </a:tabLst>
            </a:pPr>
            <a:r>
              <a:rPr lang="en-US" b="1" dirty="0">
                <a:solidFill>
                  <a:srgbClr val="000000"/>
                </a:solidFill>
                <a:latin typeface="Arial" panose="020B0604020202020204" pitchFamily="34" charset="0"/>
                <a:cs typeface="Arial" panose="020B0604020202020204" pitchFamily="34" charset="0"/>
              </a:rPr>
              <a:t>For X: </a:t>
            </a:r>
            <a:r>
              <a:rPr lang="en-US" b="1" dirty="0" smtClean="0">
                <a:solidFill>
                  <a:srgbClr val="000000"/>
                </a:solidFill>
                <a:latin typeface="Arial" panose="020B0604020202020204" pitchFamily="34" charset="0"/>
                <a:cs typeface="Arial" panose="020B0604020202020204" pitchFamily="34" charset="0"/>
              </a:rPr>
              <a:t>		For </a:t>
            </a:r>
            <a:r>
              <a:rPr lang="en-US" b="1" dirty="0">
                <a:solidFill>
                  <a:srgbClr val="000000"/>
                </a:solidFill>
                <a:latin typeface="Arial" panose="020B0604020202020204" pitchFamily="34" charset="0"/>
                <a:cs typeface="Arial" panose="020B0604020202020204" pitchFamily="34" charset="0"/>
              </a:rPr>
              <a:t>Y:</a:t>
            </a:r>
          </a:p>
          <a:p>
            <a:pPr>
              <a:spcAft>
                <a:spcPts val="600"/>
              </a:spcAft>
              <a:buClr>
                <a:srgbClr val="C00000"/>
              </a:buClr>
              <a:tabLst>
                <a:tab pos="4132263" algn="r"/>
                <a:tab pos="4300538" algn="l"/>
                <a:tab pos="8516938" algn="r"/>
              </a:tabLst>
            </a:pPr>
            <a:r>
              <a:rPr lang="en-US" dirty="0">
                <a:solidFill>
                  <a:srgbClr val="000000"/>
                </a:solidFill>
                <a:latin typeface="Arial" panose="020B0604020202020204" pitchFamily="34" charset="0"/>
                <a:cs typeface="Arial" panose="020B0604020202020204" pitchFamily="34" charset="0"/>
              </a:rPr>
              <a:t>Initial level of acid in the burette </a:t>
            </a:r>
            <a:r>
              <a:rPr lang="en-US" dirty="0" smtClean="0">
                <a:solidFill>
                  <a:srgbClr val="000000"/>
                </a:solidFill>
                <a:latin typeface="Arial" panose="020B0604020202020204" pitchFamily="34" charset="0"/>
                <a:cs typeface="Arial" panose="020B0604020202020204" pitchFamily="34" charset="0"/>
              </a:rPr>
              <a:t>	0.0 </a:t>
            </a:r>
            <a:r>
              <a:rPr lang="en-US" dirty="0">
                <a:solidFill>
                  <a:srgbClr val="000000"/>
                </a:solidFill>
                <a:latin typeface="Arial" panose="020B0604020202020204" pitchFamily="34" charset="0"/>
                <a:cs typeface="Arial" panose="020B0604020202020204" pitchFamily="34" charset="0"/>
              </a:rPr>
              <a:t>cm</a:t>
            </a:r>
            <a:r>
              <a:rPr lang="en-US" baseline="30000" dirty="0">
                <a:solidFill>
                  <a:srgbClr val="000000"/>
                </a:solidFill>
                <a:latin typeface="Arial" panose="020B0604020202020204" pitchFamily="34" charset="0"/>
                <a:cs typeface="Arial" panose="020B0604020202020204" pitchFamily="34" charset="0"/>
              </a:rPr>
              <a:t>3</a:t>
            </a:r>
            <a:r>
              <a:rPr lang="en-US" dirty="0">
                <a:solidFill>
                  <a:srgbClr val="000000"/>
                </a:solidFill>
                <a:latin typeface="Arial" panose="020B0604020202020204" pitchFamily="34" charset="0"/>
                <a:cs typeface="Arial" panose="020B0604020202020204" pitchFamily="34" charset="0"/>
              </a:rPr>
              <a:t> </a:t>
            </a:r>
            <a:r>
              <a:rPr lang="en-US" dirty="0" smtClean="0">
                <a:solidFill>
                  <a:srgbClr val="000000"/>
                </a:solidFill>
                <a:latin typeface="Arial" panose="020B0604020202020204" pitchFamily="34" charset="0"/>
                <a:cs typeface="Arial" panose="020B0604020202020204" pitchFamily="34" charset="0"/>
              </a:rPr>
              <a:t>	Initial </a:t>
            </a:r>
            <a:r>
              <a:rPr lang="en-US" dirty="0">
                <a:solidFill>
                  <a:srgbClr val="000000"/>
                </a:solidFill>
                <a:latin typeface="Arial" panose="020B0604020202020204" pitchFamily="34" charset="0"/>
                <a:cs typeface="Arial" panose="020B0604020202020204" pitchFamily="34" charset="0"/>
              </a:rPr>
              <a:t>level of acid in the burette </a:t>
            </a:r>
            <a:r>
              <a:rPr lang="en-US" dirty="0" smtClean="0">
                <a:solidFill>
                  <a:srgbClr val="000000"/>
                </a:solidFill>
                <a:latin typeface="Arial" panose="020B0604020202020204" pitchFamily="34" charset="0"/>
                <a:cs typeface="Arial" panose="020B0604020202020204" pitchFamily="34" charset="0"/>
              </a:rPr>
              <a:t>  22.2cm</a:t>
            </a:r>
            <a:r>
              <a:rPr lang="en-US" baseline="30000" dirty="0" smtClean="0">
                <a:solidFill>
                  <a:srgbClr val="000000"/>
                </a:solidFill>
                <a:latin typeface="Arial" panose="020B0604020202020204" pitchFamily="34" charset="0"/>
                <a:cs typeface="Arial" panose="020B0604020202020204" pitchFamily="34" charset="0"/>
              </a:rPr>
              <a:t>3</a:t>
            </a:r>
            <a:endParaRPr lang="en-US" baseline="30000" dirty="0">
              <a:solidFill>
                <a:srgbClr val="000000"/>
              </a:solidFill>
              <a:latin typeface="Arial" panose="020B0604020202020204" pitchFamily="34" charset="0"/>
              <a:cs typeface="Arial" panose="020B0604020202020204" pitchFamily="34" charset="0"/>
            </a:endParaRPr>
          </a:p>
          <a:p>
            <a:pPr>
              <a:spcAft>
                <a:spcPts val="600"/>
              </a:spcAft>
              <a:buClr>
                <a:srgbClr val="C00000"/>
              </a:buClr>
              <a:tabLst>
                <a:tab pos="4132263" algn="r"/>
                <a:tab pos="4300538" algn="l"/>
                <a:tab pos="8516938" algn="r"/>
              </a:tabLst>
            </a:pPr>
            <a:r>
              <a:rPr lang="en-US" dirty="0">
                <a:solidFill>
                  <a:srgbClr val="000000"/>
                </a:solidFill>
                <a:latin typeface="Arial" panose="020B0604020202020204" pitchFamily="34" charset="0"/>
                <a:cs typeface="Arial" panose="020B0604020202020204" pitchFamily="34" charset="0"/>
              </a:rPr>
              <a:t>Final level </a:t>
            </a:r>
            <a:r>
              <a:rPr lang="en-US" dirty="0" smtClean="0">
                <a:solidFill>
                  <a:srgbClr val="000000"/>
                </a:solidFill>
                <a:latin typeface="Arial" panose="020B0604020202020204" pitchFamily="34" charset="0"/>
                <a:cs typeface="Arial" panose="020B0604020202020204" pitchFamily="34" charset="0"/>
              </a:rPr>
              <a:t>	22.2cm</a:t>
            </a:r>
            <a:r>
              <a:rPr lang="en-US" baseline="30000" dirty="0" smtClean="0">
                <a:solidFill>
                  <a:srgbClr val="000000"/>
                </a:solidFill>
                <a:latin typeface="Arial" panose="020B0604020202020204" pitchFamily="34" charset="0"/>
                <a:cs typeface="Arial" panose="020B0604020202020204" pitchFamily="34" charset="0"/>
              </a:rPr>
              <a:t>3</a:t>
            </a:r>
            <a:r>
              <a:rPr lang="en-US" dirty="0" smtClean="0">
                <a:solidFill>
                  <a:srgbClr val="000000"/>
                </a:solidFill>
                <a:latin typeface="Arial" panose="020B0604020202020204" pitchFamily="34" charset="0"/>
                <a:cs typeface="Arial" panose="020B0604020202020204" pitchFamily="34" charset="0"/>
              </a:rPr>
              <a:t> 	Final </a:t>
            </a:r>
            <a:r>
              <a:rPr lang="en-US" dirty="0">
                <a:solidFill>
                  <a:srgbClr val="000000"/>
                </a:solidFill>
                <a:latin typeface="Arial" panose="020B0604020202020204" pitchFamily="34" charset="0"/>
                <a:cs typeface="Arial" panose="020B0604020202020204" pitchFamily="34" charset="0"/>
              </a:rPr>
              <a:t>level </a:t>
            </a:r>
            <a:r>
              <a:rPr lang="en-US" dirty="0" smtClean="0">
                <a:solidFill>
                  <a:srgbClr val="000000"/>
                </a:solidFill>
                <a:latin typeface="Arial" panose="020B0604020202020204" pitchFamily="34" charset="0"/>
                <a:cs typeface="Arial" panose="020B0604020202020204" pitchFamily="34" charset="0"/>
              </a:rPr>
              <a:t>	37.5cm</a:t>
            </a:r>
            <a:r>
              <a:rPr lang="en-US" baseline="30000" dirty="0" smtClean="0">
                <a:solidFill>
                  <a:srgbClr val="000000"/>
                </a:solidFill>
                <a:latin typeface="Arial" panose="020B0604020202020204" pitchFamily="34" charset="0"/>
                <a:cs typeface="Arial" panose="020B0604020202020204" pitchFamily="34" charset="0"/>
              </a:rPr>
              <a:t>3</a:t>
            </a:r>
            <a:endParaRPr lang="en-US" baseline="30000" dirty="0">
              <a:solidFill>
                <a:srgbClr val="000000"/>
              </a:solidFill>
              <a:latin typeface="Arial" panose="020B0604020202020204" pitchFamily="34" charset="0"/>
              <a:cs typeface="Arial" panose="020B0604020202020204" pitchFamily="34" charset="0"/>
            </a:endParaRPr>
          </a:p>
          <a:p>
            <a:pPr>
              <a:spcAft>
                <a:spcPts val="600"/>
              </a:spcAft>
              <a:buClr>
                <a:srgbClr val="C00000"/>
              </a:buClr>
              <a:tabLst>
                <a:tab pos="4132263" algn="r"/>
                <a:tab pos="4300538" algn="l"/>
                <a:tab pos="8516938" algn="r"/>
              </a:tabLst>
            </a:pPr>
            <a:r>
              <a:rPr lang="en-US" dirty="0">
                <a:solidFill>
                  <a:srgbClr val="000000"/>
                </a:solidFill>
                <a:latin typeface="Arial" panose="020B0604020202020204" pitchFamily="34" charset="0"/>
                <a:cs typeface="Arial" panose="020B0604020202020204" pitchFamily="34" charset="0"/>
              </a:rPr>
              <a:t>Volume of acid used </a:t>
            </a:r>
            <a:r>
              <a:rPr lang="en-US" dirty="0" smtClean="0">
                <a:solidFill>
                  <a:srgbClr val="000000"/>
                </a:solidFill>
                <a:latin typeface="Arial" panose="020B0604020202020204" pitchFamily="34" charset="0"/>
                <a:cs typeface="Arial" panose="020B0604020202020204" pitchFamily="34" charset="0"/>
              </a:rPr>
              <a:t>	22.2cm</a:t>
            </a:r>
            <a:r>
              <a:rPr lang="en-US" baseline="30000" dirty="0" smtClean="0">
                <a:solidFill>
                  <a:srgbClr val="000000"/>
                </a:solidFill>
                <a:latin typeface="Arial" panose="020B0604020202020204" pitchFamily="34" charset="0"/>
                <a:cs typeface="Arial" panose="020B0604020202020204" pitchFamily="34" charset="0"/>
              </a:rPr>
              <a:t>3</a:t>
            </a:r>
            <a:r>
              <a:rPr lang="en-US" dirty="0" smtClean="0">
                <a:solidFill>
                  <a:srgbClr val="000000"/>
                </a:solidFill>
                <a:latin typeface="Arial" panose="020B0604020202020204" pitchFamily="34" charset="0"/>
                <a:cs typeface="Arial" panose="020B0604020202020204" pitchFamily="34" charset="0"/>
              </a:rPr>
              <a:t> 	Volume </a:t>
            </a:r>
            <a:r>
              <a:rPr lang="en-US" dirty="0">
                <a:solidFill>
                  <a:srgbClr val="000000"/>
                </a:solidFill>
                <a:latin typeface="Arial" panose="020B0604020202020204" pitchFamily="34" charset="0"/>
                <a:cs typeface="Arial" panose="020B0604020202020204" pitchFamily="34" charset="0"/>
              </a:rPr>
              <a:t>of acid used </a:t>
            </a:r>
            <a:r>
              <a:rPr lang="en-US" dirty="0" smtClean="0">
                <a:solidFill>
                  <a:srgbClr val="000000"/>
                </a:solidFill>
                <a:latin typeface="Arial" panose="020B0604020202020204" pitchFamily="34" charset="0"/>
                <a:cs typeface="Arial" panose="020B0604020202020204" pitchFamily="34" charset="0"/>
              </a:rPr>
              <a:t>	15.3cm</a:t>
            </a:r>
            <a:r>
              <a:rPr lang="en-US" baseline="30000" dirty="0" smtClean="0">
                <a:solidFill>
                  <a:srgbClr val="000000"/>
                </a:solidFill>
                <a:latin typeface="Arial" panose="020B0604020202020204" pitchFamily="34" charset="0"/>
                <a:cs typeface="Arial" panose="020B0604020202020204" pitchFamily="34" charset="0"/>
              </a:rPr>
              <a:t>3</a:t>
            </a:r>
            <a:endParaRPr lang="en-US" baseline="30000" dirty="0">
              <a:solidFill>
                <a:srgbClr val="000000"/>
              </a:solidFill>
              <a:latin typeface="Arial" panose="020B0604020202020204" pitchFamily="34" charset="0"/>
              <a:cs typeface="Arial" panose="020B0604020202020204" pitchFamily="34" charset="0"/>
            </a:endParaRPr>
          </a:p>
          <a:p>
            <a:pPr>
              <a:spcAft>
                <a:spcPts val="600"/>
              </a:spcAft>
              <a:buClr>
                <a:srgbClr val="C00000"/>
              </a:buClr>
              <a:tabLst>
                <a:tab pos="4132263" algn="r"/>
                <a:tab pos="4300538" algn="l"/>
                <a:tab pos="8516938" algn="r"/>
              </a:tabLst>
            </a:pPr>
            <a:r>
              <a:rPr lang="en-US" b="1" dirty="0" smtClean="0">
                <a:solidFill>
                  <a:srgbClr val="000000"/>
                </a:solidFill>
                <a:latin typeface="Arial" panose="020B0604020202020204" pitchFamily="34" charset="0"/>
                <a:cs typeface="Arial" panose="020B0604020202020204" pitchFamily="34" charset="0"/>
              </a:rPr>
              <a:t>Analysis </a:t>
            </a:r>
            <a:r>
              <a:rPr lang="en-US" b="1" dirty="0">
                <a:solidFill>
                  <a:srgbClr val="000000"/>
                </a:solidFill>
                <a:latin typeface="Arial" panose="020B0604020202020204" pitchFamily="34" charset="0"/>
                <a:cs typeface="Arial" panose="020B0604020202020204" pitchFamily="34" charset="0"/>
              </a:rPr>
              <a:t>of the results</a:t>
            </a:r>
          </a:p>
          <a:p>
            <a:pPr>
              <a:spcAft>
                <a:spcPts val="600"/>
              </a:spcAft>
              <a:buClr>
                <a:srgbClr val="C00000"/>
              </a:buClr>
              <a:tabLst>
                <a:tab pos="4132263" algn="r"/>
                <a:tab pos="4300538" algn="l"/>
                <a:tab pos="8516938" algn="r"/>
              </a:tabLst>
            </a:pPr>
            <a:r>
              <a:rPr lang="en-US" dirty="0">
                <a:solidFill>
                  <a:srgbClr val="000000"/>
                </a:solidFill>
                <a:latin typeface="Arial" panose="020B0604020202020204" pitchFamily="34" charset="0"/>
                <a:cs typeface="Arial" panose="020B0604020202020204" pitchFamily="34" charset="0"/>
              </a:rPr>
              <a:t>The same volume of each cleaner was used. The sodium hydroxide in X </a:t>
            </a:r>
            <a:r>
              <a:rPr lang="en-US" dirty="0" err="1">
                <a:solidFill>
                  <a:srgbClr val="000000"/>
                </a:solidFill>
                <a:latin typeface="Arial" panose="020B0604020202020204" pitchFamily="34" charset="0"/>
                <a:cs typeface="Arial" panose="020B0604020202020204" pitchFamily="34" charset="0"/>
              </a:rPr>
              <a:t>neutralised</a:t>
            </a:r>
            <a:r>
              <a:rPr lang="en-US" dirty="0">
                <a:solidFill>
                  <a:srgbClr val="000000"/>
                </a:solidFill>
                <a:latin typeface="Arial" panose="020B0604020202020204" pitchFamily="34" charset="0"/>
                <a:cs typeface="Arial" panose="020B0604020202020204" pitchFamily="34" charset="0"/>
              </a:rPr>
              <a:t> </a:t>
            </a:r>
            <a:r>
              <a:rPr lang="en-US" dirty="0" smtClean="0">
                <a:solidFill>
                  <a:srgbClr val="000000"/>
                </a:solidFill>
                <a:latin typeface="Arial" panose="020B0604020202020204" pitchFamily="34" charset="0"/>
                <a:cs typeface="Arial" panose="020B0604020202020204" pitchFamily="34" charset="0"/>
              </a:rPr>
              <a:t>22.2cm</a:t>
            </a:r>
            <a:r>
              <a:rPr lang="en-US" baseline="30000" dirty="0" smtClean="0">
                <a:solidFill>
                  <a:srgbClr val="000000"/>
                </a:solidFill>
                <a:latin typeface="Arial" panose="020B0604020202020204" pitchFamily="34" charset="0"/>
                <a:cs typeface="Arial" panose="020B0604020202020204" pitchFamily="34" charset="0"/>
              </a:rPr>
              <a:t>3</a:t>
            </a:r>
            <a:r>
              <a:rPr lang="en-US" dirty="0" smtClean="0">
                <a:solidFill>
                  <a:srgbClr val="000000"/>
                </a:solidFill>
                <a:latin typeface="Arial" panose="020B0604020202020204" pitchFamily="34" charset="0"/>
                <a:cs typeface="Arial" panose="020B0604020202020204" pitchFamily="34" charset="0"/>
              </a:rPr>
              <a:t> </a:t>
            </a:r>
            <a:r>
              <a:rPr lang="en-US" dirty="0">
                <a:solidFill>
                  <a:srgbClr val="000000"/>
                </a:solidFill>
                <a:latin typeface="Arial" panose="020B0604020202020204" pitchFamily="34" charset="0"/>
                <a:cs typeface="Arial" panose="020B0604020202020204" pitchFamily="34" charset="0"/>
              </a:rPr>
              <a:t>of acid. The sodium hydroxide in Y </a:t>
            </a:r>
            <a:r>
              <a:rPr lang="en-US" dirty="0" err="1">
                <a:solidFill>
                  <a:srgbClr val="000000"/>
                </a:solidFill>
                <a:latin typeface="Arial" panose="020B0604020202020204" pitchFamily="34" charset="0"/>
                <a:cs typeface="Arial" panose="020B0604020202020204" pitchFamily="34" charset="0"/>
              </a:rPr>
              <a:t>neutralised</a:t>
            </a:r>
            <a:r>
              <a:rPr lang="en-US" dirty="0">
                <a:solidFill>
                  <a:srgbClr val="000000"/>
                </a:solidFill>
                <a:latin typeface="Arial" panose="020B0604020202020204" pitchFamily="34" charset="0"/>
                <a:cs typeface="Arial" panose="020B0604020202020204" pitchFamily="34" charset="0"/>
              </a:rPr>
              <a:t> </a:t>
            </a:r>
            <a:r>
              <a:rPr lang="en-US" dirty="0" smtClean="0">
                <a:solidFill>
                  <a:srgbClr val="000000"/>
                </a:solidFill>
                <a:latin typeface="Arial" panose="020B0604020202020204" pitchFamily="34" charset="0"/>
                <a:cs typeface="Arial" panose="020B0604020202020204" pitchFamily="34" charset="0"/>
              </a:rPr>
              <a:t>15.3cm</a:t>
            </a:r>
            <a:r>
              <a:rPr lang="en-US" baseline="30000" dirty="0" smtClean="0">
                <a:solidFill>
                  <a:srgbClr val="000000"/>
                </a:solidFill>
                <a:latin typeface="Arial" panose="020B0604020202020204" pitchFamily="34" charset="0"/>
                <a:cs typeface="Arial" panose="020B0604020202020204" pitchFamily="34" charset="0"/>
              </a:rPr>
              <a:t>3</a:t>
            </a:r>
            <a:r>
              <a:rPr lang="en-US" dirty="0" smtClean="0">
                <a:solidFill>
                  <a:srgbClr val="000000"/>
                </a:solidFill>
                <a:latin typeface="Arial" panose="020B0604020202020204" pitchFamily="34" charset="0"/>
                <a:cs typeface="Arial" panose="020B0604020202020204" pitchFamily="34" charset="0"/>
              </a:rPr>
              <a:t> </a:t>
            </a:r>
            <a:r>
              <a:rPr lang="en-US" dirty="0">
                <a:solidFill>
                  <a:srgbClr val="000000"/>
                </a:solidFill>
                <a:latin typeface="Arial" panose="020B0604020202020204" pitchFamily="34" charset="0"/>
                <a:cs typeface="Arial" panose="020B0604020202020204" pitchFamily="34" charset="0"/>
              </a:rPr>
              <a:t>of acid. This means </a:t>
            </a:r>
            <a:r>
              <a:rPr lang="en-US" dirty="0" smtClean="0">
                <a:solidFill>
                  <a:srgbClr val="000000"/>
                </a:solidFill>
                <a:latin typeface="Arial" panose="020B0604020202020204" pitchFamily="34" charset="0"/>
                <a:cs typeface="Arial" panose="020B0604020202020204" pitchFamily="34" charset="0"/>
              </a:rPr>
              <a:t>that solution </a:t>
            </a:r>
            <a:r>
              <a:rPr lang="en-US" dirty="0">
                <a:solidFill>
                  <a:srgbClr val="000000"/>
                </a:solidFill>
                <a:latin typeface="Arial" panose="020B0604020202020204" pitchFamily="34" charset="0"/>
                <a:cs typeface="Arial" panose="020B0604020202020204" pitchFamily="34" charset="0"/>
              </a:rPr>
              <a:t>…</a:t>
            </a:r>
          </a:p>
          <a:p>
            <a:pPr>
              <a:spcAft>
                <a:spcPts val="600"/>
              </a:spcAft>
              <a:buClr>
                <a:srgbClr val="C00000"/>
              </a:buClr>
              <a:tabLst>
                <a:tab pos="4132263" algn="r"/>
                <a:tab pos="4300538" algn="l"/>
                <a:tab pos="8516938" algn="r"/>
              </a:tabLst>
            </a:pPr>
            <a:r>
              <a:rPr lang="en-US" b="1" dirty="0">
                <a:solidFill>
                  <a:srgbClr val="000000"/>
                </a:solidFill>
                <a:latin typeface="Arial" panose="020B0604020202020204" pitchFamily="34" charset="0"/>
                <a:cs typeface="Arial" panose="020B0604020202020204" pitchFamily="34" charset="0"/>
              </a:rPr>
              <a:t>My conclusion</a:t>
            </a:r>
          </a:p>
          <a:p>
            <a:pPr>
              <a:spcAft>
                <a:spcPts val="600"/>
              </a:spcAft>
              <a:buClr>
                <a:srgbClr val="C00000"/>
              </a:buClr>
              <a:tabLst>
                <a:tab pos="4132263" algn="r"/>
                <a:tab pos="4300538" algn="l"/>
                <a:tab pos="8516938" algn="r"/>
              </a:tabLst>
            </a:pPr>
            <a:r>
              <a:rPr lang="en-US" dirty="0">
                <a:solidFill>
                  <a:srgbClr val="000000"/>
                </a:solidFill>
                <a:latin typeface="Arial" panose="020B0604020202020204" pitchFamily="34" charset="0"/>
                <a:cs typeface="Arial" panose="020B0604020202020204" pitchFamily="34" charset="0"/>
              </a:rPr>
              <a:t>These results …</a:t>
            </a:r>
          </a:p>
          <a:p>
            <a:pPr>
              <a:spcAft>
                <a:spcPts val="600"/>
              </a:spcAft>
              <a:buClr>
                <a:srgbClr val="C00000"/>
              </a:buClr>
              <a:tabLst>
                <a:tab pos="4132263" algn="r"/>
                <a:tab pos="4300538" algn="l"/>
                <a:tab pos="8516938" algn="r"/>
              </a:tabLst>
            </a:pPr>
            <a:r>
              <a:rPr lang="en-US" b="1" dirty="0" smtClean="0">
                <a:solidFill>
                  <a:srgbClr val="000000"/>
                </a:solidFill>
                <a:latin typeface="Arial" panose="020B0604020202020204" pitchFamily="34" charset="0"/>
                <a:cs typeface="Arial" panose="020B0604020202020204" pitchFamily="34" charset="0"/>
              </a:rPr>
              <a:t/>
            </a:r>
            <a:br>
              <a:rPr lang="en-US" b="1" dirty="0" smtClean="0">
                <a:solidFill>
                  <a:srgbClr val="000000"/>
                </a:solidFill>
                <a:latin typeface="Arial" panose="020B0604020202020204" pitchFamily="34" charset="0"/>
                <a:cs typeface="Arial" panose="020B0604020202020204" pitchFamily="34" charset="0"/>
              </a:rPr>
            </a:br>
            <a:r>
              <a:rPr lang="en-US" b="1" dirty="0" smtClean="0">
                <a:solidFill>
                  <a:srgbClr val="000000"/>
                </a:solidFill>
                <a:latin typeface="Arial" panose="020B0604020202020204" pitchFamily="34" charset="0"/>
                <a:cs typeface="Arial" panose="020B0604020202020204" pitchFamily="34" charset="0"/>
              </a:rPr>
              <a:t/>
            </a:r>
            <a:br>
              <a:rPr lang="en-US" b="1" dirty="0" smtClean="0">
                <a:solidFill>
                  <a:srgbClr val="000000"/>
                </a:solidFill>
                <a:latin typeface="Arial" panose="020B0604020202020204" pitchFamily="34" charset="0"/>
                <a:cs typeface="Arial" panose="020B0604020202020204" pitchFamily="34" charset="0"/>
              </a:rPr>
            </a:br>
            <a:r>
              <a:rPr lang="en-US" b="1" dirty="0" smtClean="0">
                <a:solidFill>
                  <a:srgbClr val="000000"/>
                </a:solidFill>
                <a:latin typeface="Arial" panose="020B0604020202020204" pitchFamily="34" charset="0"/>
                <a:cs typeface="Arial" panose="020B0604020202020204" pitchFamily="34" charset="0"/>
              </a:rPr>
              <a:t>To </a:t>
            </a:r>
            <a:r>
              <a:rPr lang="en-US" b="1" dirty="0">
                <a:solidFill>
                  <a:srgbClr val="000000"/>
                </a:solidFill>
                <a:latin typeface="Arial" panose="020B0604020202020204" pitchFamily="34" charset="0"/>
                <a:cs typeface="Arial" panose="020B0604020202020204" pitchFamily="34" charset="0"/>
              </a:rPr>
              <a:t>improve the reliability of the results</a:t>
            </a:r>
          </a:p>
          <a:p>
            <a:pPr>
              <a:spcAft>
                <a:spcPts val="600"/>
              </a:spcAft>
              <a:buClr>
                <a:srgbClr val="C00000"/>
              </a:buClr>
              <a:tabLst>
                <a:tab pos="4132263" algn="r"/>
                <a:tab pos="4300538" algn="l"/>
                <a:tab pos="8516938" algn="r"/>
              </a:tabLst>
            </a:pPr>
            <a:r>
              <a:rPr lang="en-US" dirty="0">
                <a:solidFill>
                  <a:srgbClr val="000000"/>
                </a:solidFill>
                <a:latin typeface="Arial" panose="020B0604020202020204" pitchFamily="34" charset="0"/>
                <a:cs typeface="Arial" panose="020B0604020202020204" pitchFamily="34" charset="0"/>
              </a:rPr>
              <a:t>I would </a:t>
            </a:r>
            <a:r>
              <a:rPr lang="en-US" dirty="0" smtClean="0">
                <a:solidFill>
                  <a:srgbClr val="000000"/>
                </a:solidFill>
                <a:latin typeface="Arial" panose="020B0604020202020204" pitchFamily="34" charset="0"/>
                <a:cs typeface="Arial" panose="020B0604020202020204" pitchFamily="34" charset="0"/>
              </a:rPr>
              <a:t>…</a:t>
            </a:r>
            <a:br>
              <a:rPr lang="en-US" dirty="0" smtClean="0">
                <a:solidFill>
                  <a:srgbClr val="000000"/>
                </a:solidFill>
                <a:latin typeface="Arial" panose="020B0604020202020204" pitchFamily="34" charset="0"/>
                <a:cs typeface="Arial" panose="020B0604020202020204" pitchFamily="34" charset="0"/>
              </a:rPr>
            </a:br>
            <a:endParaRPr lang="en-US" dirty="0" smtClean="0">
              <a:solidFill>
                <a:srgbClr val="000000"/>
              </a:solidFill>
              <a:latin typeface="Arial" panose="020B0604020202020204" pitchFamily="34" charset="0"/>
              <a:cs typeface="Arial" panose="020B0604020202020204" pitchFamily="34" charset="0"/>
            </a:endParaRPr>
          </a:p>
          <a:p>
            <a:pPr>
              <a:spcAft>
                <a:spcPts val="600"/>
              </a:spcAft>
              <a:buClr>
                <a:srgbClr val="C00000"/>
              </a:buClr>
              <a:tabLst>
                <a:tab pos="4132263" algn="r"/>
                <a:tab pos="4300538" algn="l"/>
                <a:tab pos="8516938" algn="r"/>
              </a:tabLst>
            </a:pPr>
            <a:endParaRPr lang="en-US" dirty="0">
              <a:solidFill>
                <a:srgbClr val="000000"/>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10285" b="5321"/>
          <a:stretch/>
        </p:blipFill>
        <p:spPr>
          <a:xfrm>
            <a:off x="6777106" y="4149079"/>
            <a:ext cx="2115374" cy="2520281"/>
          </a:xfrm>
          <a:prstGeom prst="rect">
            <a:avLst/>
          </a:prstGeom>
        </p:spPr>
      </p:pic>
      <p:sp>
        <p:nvSpPr>
          <p:cNvPr id="5" name="Rectangle 4"/>
          <p:cNvSpPr/>
          <p:nvPr/>
        </p:nvSpPr>
        <p:spPr>
          <a:xfrm>
            <a:off x="4572000" y="5344209"/>
            <a:ext cx="2177988" cy="1323439"/>
          </a:xfrm>
          <a:prstGeom prst="rect">
            <a:avLst/>
          </a:prstGeom>
        </p:spPr>
        <p:txBody>
          <a:bodyPr wrap="square">
            <a:spAutoFit/>
          </a:bodyPr>
          <a:lstStyle/>
          <a:p>
            <a:pPr indent="271463">
              <a:buClr>
                <a:srgbClr val="C00000"/>
              </a:buClr>
              <a:buSzPct val="80000"/>
              <a:buFontTx/>
              <a:buChar char="►"/>
            </a:pPr>
            <a:r>
              <a:rPr lang="en-US" sz="1600" dirty="0">
                <a:latin typeface="FrutigerLTStd-Light"/>
              </a:rPr>
              <a:t>One is better at removing </a:t>
            </a:r>
            <a:r>
              <a:rPr lang="en-US" sz="1600" dirty="0" smtClean="0">
                <a:latin typeface="FrutigerLTStd-Light"/>
              </a:rPr>
              <a:t>grease. Might </a:t>
            </a:r>
            <a:r>
              <a:rPr lang="en-US" sz="1600" dirty="0">
                <a:latin typeface="FrutigerLTStd-Light"/>
              </a:rPr>
              <a:t>it have a higher concentration </a:t>
            </a:r>
            <a:r>
              <a:rPr lang="en-US" sz="1600" dirty="0" smtClean="0">
                <a:latin typeface="FrutigerLTStd-Light"/>
              </a:rPr>
              <a:t>of </a:t>
            </a:r>
            <a:r>
              <a:rPr lang="en-GB" sz="1600" dirty="0" smtClean="0">
                <a:latin typeface="FrutigerLTStd-Light"/>
              </a:rPr>
              <a:t>sodium </a:t>
            </a:r>
            <a:r>
              <a:rPr lang="en-GB" sz="1600" dirty="0">
                <a:latin typeface="FrutigerLTStd-Light"/>
              </a:rPr>
              <a:t>hydroxide?</a:t>
            </a:r>
            <a:endParaRPr lang="en-GB" sz="1600" dirty="0"/>
          </a:p>
        </p:txBody>
      </p:sp>
      <p:sp>
        <p:nvSpPr>
          <p:cNvPr id="11" name="TextBox 10">
            <a:hlinkClick r:id="rId4" action="ppaction://hlinksldjump"/>
          </p:cNvPr>
          <p:cNvSpPr txBox="1"/>
          <p:nvPr/>
        </p:nvSpPr>
        <p:spPr>
          <a:xfrm>
            <a:off x="8220815" y="941819"/>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063066425"/>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a:t>19.2 – Example of an experiment</a:t>
            </a:r>
            <a:endParaRPr lang="en-GB" sz="3800" b="1" dirty="0" smtClean="0"/>
          </a:p>
        </p:txBody>
      </p:sp>
      <p:sp>
        <p:nvSpPr>
          <p:cNvPr id="34" name="Rectangle 33"/>
          <p:cNvSpPr/>
          <p:nvPr/>
        </p:nvSpPr>
        <p:spPr>
          <a:xfrm>
            <a:off x="179512" y="1124744"/>
            <a:ext cx="8712968" cy="584775"/>
          </a:xfrm>
          <a:prstGeom prst="rect">
            <a:avLst/>
          </a:prstGeom>
        </p:spPr>
        <p:txBody>
          <a:bodyPr wrap="square">
            <a:spAutoFit/>
          </a:bodyPr>
          <a:lstStyle/>
          <a:p>
            <a:pPr marL="355600" indent="-355600">
              <a:buClr>
                <a:srgbClr val="0070C0"/>
              </a:buClr>
              <a:buFont typeface="Wingdings 3" panose="05040102010807070707" pitchFamily="18" charset="2"/>
              <a:buChar char=""/>
            </a:pPr>
            <a:r>
              <a:rPr lang="en-US" sz="1600" dirty="0" smtClean="0"/>
              <a:t>In </a:t>
            </a:r>
            <a:r>
              <a:rPr lang="en-US" sz="1600" dirty="0"/>
              <a:t>the question section below, you will have the chance to </a:t>
            </a:r>
            <a:r>
              <a:rPr lang="en-US" sz="1600" dirty="0" smtClean="0"/>
              <a:t>complete the </a:t>
            </a:r>
            <a:r>
              <a:rPr lang="en-US" sz="1600" dirty="0"/>
              <a:t>student’s analysis and conclusions, and come up with </a:t>
            </a:r>
            <a:r>
              <a:rPr lang="en-US" sz="1600" dirty="0" smtClean="0"/>
              <a:t>suggestions for </a:t>
            </a:r>
            <a:r>
              <a:rPr lang="en-US" sz="1600" dirty="0"/>
              <a:t>ensuring that the results were reliable.</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283</a:t>
            </a:r>
            <a:endParaRPr lang="en-GB" sz="1100" b="1" dirty="0">
              <a:latin typeface="Arial" panose="020B0604020202020204" pitchFamily="34" charset="0"/>
              <a:cs typeface="Arial" panose="020B0604020202020204" pitchFamily="34" charset="0"/>
            </a:endParaRPr>
          </a:p>
        </p:txBody>
      </p:sp>
      <p:sp>
        <p:nvSpPr>
          <p:cNvPr id="17" name="Rectangle 16"/>
          <p:cNvSpPr/>
          <p:nvPr/>
        </p:nvSpPr>
        <p:spPr>
          <a:xfrm>
            <a:off x="179512" y="1708353"/>
            <a:ext cx="8699936" cy="5016758"/>
          </a:xfrm>
          <a:prstGeom prst="rect">
            <a:avLst/>
          </a:prstGeom>
          <a:solidFill>
            <a:srgbClr val="EAEB87"/>
          </a:solidFill>
          <a:ln w="57150">
            <a:solidFill>
              <a:srgbClr val="002060"/>
            </a:solidFill>
          </a:ln>
        </p:spPr>
        <p:txBody>
          <a:bodyPr wrap="square">
            <a:spAutoFit/>
          </a:bodyPr>
          <a:lstStyle/>
          <a:p>
            <a:pPr marL="354013" indent="-354013">
              <a:buClr>
                <a:srgbClr val="0070C0"/>
              </a:buClr>
              <a:buFont typeface="+mj-lt"/>
              <a:buAutoNum type="arabicPeriod"/>
              <a:tabLst>
                <a:tab pos="719138" algn="l"/>
                <a:tab pos="4300538" algn="l"/>
              </a:tabLst>
            </a:pPr>
            <a:r>
              <a:rPr lang="en-US" sz="1600" dirty="0" smtClean="0"/>
              <a:t>In </a:t>
            </a:r>
            <a:r>
              <a:rPr lang="en-US" sz="1600" dirty="0"/>
              <a:t>this experiment, was </a:t>
            </a:r>
            <a:r>
              <a:rPr lang="en-US" sz="1600" dirty="0" smtClean="0"/>
              <a:t>there:</a:t>
            </a:r>
            <a:br>
              <a:rPr lang="en-US" sz="1600" dirty="0" smtClean="0"/>
            </a:br>
            <a:r>
              <a:rPr lang="en-US" sz="1600" b="1" dirty="0" smtClean="0"/>
              <a:t>a</a:t>
            </a:r>
            <a:r>
              <a:rPr lang="en-US" sz="1600" dirty="0" smtClean="0"/>
              <a:t> 	an </a:t>
            </a:r>
            <a:r>
              <a:rPr lang="en-US" sz="1600" dirty="0"/>
              <a:t>independent variable? If so, what was </a:t>
            </a:r>
            <a:r>
              <a:rPr lang="en-US" sz="1600" dirty="0" smtClean="0"/>
              <a:t>it?</a:t>
            </a:r>
            <a:br>
              <a:rPr lang="en-US" sz="1600" dirty="0" smtClean="0"/>
            </a:br>
            <a:r>
              <a:rPr lang="en-US" sz="1600" b="1" dirty="0" smtClean="0"/>
              <a:t>b</a:t>
            </a:r>
            <a:r>
              <a:rPr lang="en-US" sz="1600" dirty="0" smtClean="0"/>
              <a:t> 	a </a:t>
            </a:r>
            <a:r>
              <a:rPr lang="en-US" sz="1600" dirty="0"/>
              <a:t>dependent variable? If so, what was it?</a:t>
            </a:r>
          </a:p>
          <a:p>
            <a:pPr marL="354013" indent="-354013">
              <a:buClr>
                <a:srgbClr val="0070C0"/>
              </a:buClr>
              <a:buFont typeface="+mj-lt"/>
              <a:buAutoNum type="arabicPeriod"/>
              <a:tabLst>
                <a:tab pos="719138" algn="l"/>
                <a:tab pos="4300538" algn="l"/>
              </a:tabLst>
            </a:pPr>
            <a:r>
              <a:rPr lang="en-US" sz="1600" b="1" dirty="0" smtClean="0"/>
              <a:t>a</a:t>
            </a:r>
            <a:r>
              <a:rPr lang="en-US" sz="1600" dirty="0" smtClean="0"/>
              <a:t> 	Look </a:t>
            </a:r>
            <a:r>
              <a:rPr lang="en-US" sz="1600" dirty="0"/>
              <a:t>at the apparatus </a:t>
            </a:r>
            <a:r>
              <a:rPr lang="en-US" sz="1600" dirty="0" smtClean="0"/>
              <a:t>below. Which </a:t>
            </a:r>
            <a:r>
              <a:rPr lang="en-US" sz="1600" dirty="0"/>
              <a:t>pieces did the student </a:t>
            </a:r>
            <a:r>
              <a:rPr lang="en-US" sz="1600" dirty="0" smtClean="0"/>
              <a:t>use </a:t>
            </a:r>
            <a:r>
              <a:rPr lang="en-US" sz="1600" dirty="0"/>
              <a:t>in the </a:t>
            </a:r>
            <a:r>
              <a:rPr lang="en-US" sz="1600" dirty="0" smtClean="0"/>
              <a:t>experiment? 	Give </a:t>
            </a:r>
            <a:r>
              <a:rPr lang="en-US" sz="1600" dirty="0"/>
              <a:t>their letters and </a:t>
            </a:r>
            <a:r>
              <a:rPr lang="en-US" sz="1600" dirty="0" smtClean="0"/>
              <a:t>names.</a:t>
            </a:r>
            <a:br>
              <a:rPr lang="en-US" sz="1600" dirty="0" smtClean="0"/>
            </a:br>
            <a:r>
              <a:rPr lang="en-US" sz="1600" b="1" dirty="0" smtClean="0"/>
              <a:t>b</a:t>
            </a:r>
            <a:r>
              <a:rPr lang="en-US" sz="1600" dirty="0" smtClean="0"/>
              <a:t> 	When </a:t>
            </a:r>
            <a:r>
              <a:rPr lang="en-US" sz="1600" dirty="0"/>
              <a:t>measuring out solutions for titration, a pipette </a:t>
            </a:r>
            <a:r>
              <a:rPr lang="en-US" sz="1600" dirty="0" smtClean="0"/>
              <a:t>is used </a:t>
            </a:r>
            <a:r>
              <a:rPr lang="en-US" sz="1600" dirty="0"/>
              <a:t>instead of a measuring </a:t>
            </a:r>
            <a:r>
              <a:rPr lang="en-US" sz="1600" dirty="0" smtClean="0"/>
              <a:t>	cylinder</a:t>
            </a:r>
            <a:r>
              <a:rPr lang="en-US" sz="1600" dirty="0"/>
              <a:t>. Why is </a:t>
            </a:r>
            <a:r>
              <a:rPr lang="en-US" sz="1600" dirty="0" smtClean="0"/>
              <a:t>this?</a:t>
            </a:r>
            <a:br>
              <a:rPr lang="en-US" sz="1600" dirty="0" smtClean="0"/>
            </a:br>
            <a:r>
              <a:rPr lang="en-US" sz="1600" b="1" dirty="0" smtClean="0"/>
              <a:t>c</a:t>
            </a:r>
            <a:r>
              <a:rPr lang="en-US" sz="1600" dirty="0" smtClean="0"/>
              <a:t> 	Why </a:t>
            </a:r>
            <a:r>
              <a:rPr lang="en-US" sz="1600" dirty="0"/>
              <a:t>is a conical flask used rather than a beaker, </a:t>
            </a:r>
            <a:r>
              <a:rPr lang="en-US" sz="1600" dirty="0" smtClean="0"/>
              <a:t>for the titration?</a:t>
            </a:r>
            <a:br>
              <a:rPr lang="en-US" sz="1600" dirty="0" smtClean="0"/>
            </a:br>
            <a:r>
              <a:rPr lang="en-US" sz="1600" b="1" dirty="0" smtClean="0"/>
              <a:t>d</a:t>
            </a:r>
            <a:r>
              <a:rPr lang="en-US" sz="1600" dirty="0" smtClean="0"/>
              <a:t> 	Why </a:t>
            </a:r>
            <a:r>
              <a:rPr lang="en-US" sz="1600" dirty="0"/>
              <a:t>are burettes used for </a:t>
            </a:r>
            <a:r>
              <a:rPr lang="en-US" sz="1600" dirty="0" smtClean="0"/>
              <a:t>titrations?</a:t>
            </a:r>
            <a:br>
              <a:rPr lang="en-US" sz="1600" dirty="0" smtClean="0"/>
            </a:br>
            <a:r>
              <a:rPr lang="en-US" sz="1600" b="1" dirty="0" smtClean="0"/>
              <a:t>e</a:t>
            </a:r>
            <a:r>
              <a:rPr lang="en-US" sz="1600" dirty="0" smtClean="0"/>
              <a:t> 	Which </a:t>
            </a:r>
            <a:r>
              <a:rPr lang="en-US" sz="1600" dirty="0"/>
              <a:t>is more accurate for measuring </a:t>
            </a:r>
            <a:r>
              <a:rPr lang="en-US" sz="1600" dirty="0" smtClean="0"/>
              <a:t>liquids?</a:t>
            </a:r>
            <a:br>
              <a:rPr lang="en-US" sz="1600" dirty="0" smtClean="0"/>
            </a:br>
            <a:r>
              <a:rPr lang="en-US" sz="1600" dirty="0" smtClean="0"/>
              <a:t>	</a:t>
            </a:r>
            <a:r>
              <a:rPr lang="en-US" sz="1600" b="1" dirty="0" err="1" smtClean="0"/>
              <a:t>i</a:t>
            </a:r>
            <a:r>
              <a:rPr lang="en-US" sz="1600" dirty="0" smtClean="0"/>
              <a:t> </a:t>
            </a:r>
            <a:r>
              <a:rPr lang="en-US" sz="1600" dirty="0"/>
              <a:t>a burette </a:t>
            </a:r>
            <a:r>
              <a:rPr lang="en-US" sz="1600" dirty="0" smtClean="0"/>
              <a:t>  </a:t>
            </a:r>
            <a:r>
              <a:rPr lang="en-US" sz="1600" b="1" dirty="0" smtClean="0"/>
              <a:t>ii</a:t>
            </a:r>
            <a:r>
              <a:rPr lang="en-US" sz="1600" dirty="0" smtClean="0"/>
              <a:t> </a:t>
            </a:r>
            <a:r>
              <a:rPr lang="en-US" sz="1600" dirty="0"/>
              <a:t>a </a:t>
            </a:r>
            <a:r>
              <a:rPr lang="en-US" sz="1600" dirty="0" smtClean="0"/>
              <a:t>pipette.  Explain </a:t>
            </a:r>
            <a:r>
              <a:rPr lang="en-US" sz="1600" dirty="0"/>
              <a:t>clearly why you think so</a:t>
            </a:r>
            <a:r>
              <a:rPr lang="en-US" sz="1600" dirty="0" smtClean="0"/>
              <a:t>.</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endParaRPr lang="en-US" sz="1600" dirty="0"/>
          </a:p>
        </p:txBody>
      </p:sp>
      <p:sp>
        <p:nvSpPr>
          <p:cNvPr id="18" name="TextBox 17">
            <a:hlinkClick r:id="rId3" action="ppaction://hlinkfile"/>
          </p:cNvPr>
          <p:cNvSpPr txBox="1"/>
          <p:nvPr/>
        </p:nvSpPr>
        <p:spPr>
          <a:xfrm>
            <a:off x="8316416" y="4974267"/>
            <a:ext cx="4893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
        <p:nvSpPr>
          <p:cNvPr id="19" name="Oval 18"/>
          <p:cNvSpPr/>
          <p:nvPr/>
        </p:nvSpPr>
        <p:spPr>
          <a:xfrm rot="1078849">
            <a:off x="8538956" y="1635316"/>
            <a:ext cx="504056" cy="504056"/>
          </a:xfrm>
          <a:prstGeom prst="ellipse">
            <a:avLst/>
          </a:prstGeom>
          <a:solidFill>
            <a:srgbClr val="0070C0"/>
          </a:solidFill>
          <a:ln w="57150">
            <a:solidFill>
              <a:srgbClr val="F5F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Q</a:t>
            </a:r>
            <a:endParaRPr lang="en-GB" b="1"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51520" y="4581128"/>
            <a:ext cx="8496945" cy="2016224"/>
          </a:xfrm>
          <a:prstGeom prst="rect">
            <a:avLst/>
          </a:prstGeom>
        </p:spPr>
      </p:pic>
      <p:sp>
        <p:nvSpPr>
          <p:cNvPr id="10" name="TextBox 9">
            <a:hlinkClick r:id="rId5" action="ppaction://hlinkfile"/>
          </p:cNvPr>
          <p:cNvSpPr txBox="1"/>
          <p:nvPr/>
        </p:nvSpPr>
        <p:spPr>
          <a:xfrm>
            <a:off x="8316416" y="3356992"/>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
        <p:nvSpPr>
          <p:cNvPr id="11" name="TextBox 10">
            <a:hlinkClick r:id="rId6" action="ppaction://hlinksldjump"/>
          </p:cNvPr>
          <p:cNvSpPr txBox="1"/>
          <p:nvPr/>
        </p:nvSpPr>
        <p:spPr>
          <a:xfrm>
            <a:off x="8300524" y="2060848"/>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07450462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dirty="0" smtClean="0"/>
              <a:t>1 – Assessment Objectives</a:t>
            </a:r>
            <a:endParaRPr lang="en-GB" b="1" dirty="0" smtClean="0"/>
          </a:p>
        </p:txBody>
      </p:sp>
      <p:sp>
        <p:nvSpPr>
          <p:cNvPr id="34" name="Rectangle 33"/>
          <p:cNvSpPr/>
          <p:nvPr/>
        </p:nvSpPr>
        <p:spPr>
          <a:xfrm>
            <a:off x="323528" y="1124744"/>
            <a:ext cx="8424936" cy="5355312"/>
          </a:xfrm>
          <a:prstGeom prst="rect">
            <a:avLst/>
          </a:prstGeom>
        </p:spPr>
        <p:txBody>
          <a:bodyPr wrap="square">
            <a:spAutoFit/>
          </a:bodyPr>
          <a:lstStyle/>
          <a:p>
            <a:pPr>
              <a:buClr>
                <a:srgbClr val="0070C0"/>
              </a:buClr>
            </a:pPr>
            <a:r>
              <a:rPr lang="en-US" b="1" dirty="0"/>
              <a:t>AO1 Knowledge with understanding</a:t>
            </a:r>
          </a:p>
          <a:p>
            <a:pPr marL="439738" indent="-439738">
              <a:buClr>
                <a:srgbClr val="0070C0"/>
              </a:buClr>
              <a:buFont typeface="Wingdings 3" panose="05040102010807070707" pitchFamily="18" charset="2"/>
              <a:buChar char=""/>
            </a:pPr>
            <a:r>
              <a:rPr lang="en-US" dirty="0"/>
              <a:t>Candidates should be able to:</a:t>
            </a:r>
          </a:p>
          <a:p>
            <a:pPr marL="812800" indent="-373063">
              <a:buClr>
                <a:srgbClr val="0070C0"/>
              </a:buClr>
              <a:buFont typeface="+mj-lt"/>
              <a:buAutoNum type="alphaUcPeriod"/>
            </a:pPr>
            <a:r>
              <a:rPr lang="en-US" dirty="0" smtClean="0"/>
              <a:t>Recall</a:t>
            </a:r>
            <a:r>
              <a:rPr lang="en-US" dirty="0"/>
              <a:t>, select and present relevant factual information.</a:t>
            </a:r>
          </a:p>
          <a:p>
            <a:pPr marL="812800" indent="-373063">
              <a:buClr>
                <a:srgbClr val="0070C0"/>
              </a:buClr>
              <a:buFont typeface="+mj-lt"/>
              <a:buAutoNum type="alphaUcPeriod"/>
            </a:pPr>
            <a:r>
              <a:rPr lang="en-US" dirty="0" smtClean="0"/>
              <a:t>Demonstrate </a:t>
            </a:r>
            <a:r>
              <a:rPr lang="en-US" dirty="0"/>
              <a:t>and apply knowledge with understanding of the correct use of the following in the </a:t>
            </a:r>
            <a:r>
              <a:rPr lang="en-US" dirty="0" smtClean="0"/>
              <a:t>travel and </a:t>
            </a:r>
            <a:r>
              <a:rPr lang="en-US" dirty="0"/>
              <a:t>tourism industry:</a:t>
            </a:r>
          </a:p>
          <a:p>
            <a:pPr marL="1168400" indent="-355600">
              <a:buClr>
                <a:srgbClr val="0070C0"/>
              </a:buClr>
              <a:buFont typeface="+mj-lt"/>
              <a:buAutoNum type="romanLcPeriod"/>
            </a:pPr>
            <a:r>
              <a:rPr lang="en-US" dirty="0" smtClean="0"/>
              <a:t>commonplace </a:t>
            </a:r>
            <a:r>
              <a:rPr lang="en-US" dirty="0"/>
              <a:t>terms, definitions and facts</a:t>
            </a:r>
          </a:p>
          <a:p>
            <a:pPr marL="1168400" indent="-355600">
              <a:buClr>
                <a:srgbClr val="0070C0"/>
              </a:buClr>
              <a:buFont typeface="+mj-lt"/>
              <a:buAutoNum type="romanLcPeriod"/>
            </a:pPr>
            <a:r>
              <a:rPr lang="en-US" dirty="0" smtClean="0"/>
              <a:t>major </a:t>
            </a:r>
            <a:r>
              <a:rPr lang="en-US" dirty="0"/>
              <a:t>concepts, models, patterns, principles and theories</a:t>
            </a:r>
            <a:r>
              <a:rPr lang="en-US" dirty="0" smtClean="0"/>
              <a:t>.</a:t>
            </a:r>
          </a:p>
          <a:p>
            <a:pPr>
              <a:buClr>
                <a:srgbClr val="0070C0"/>
              </a:buClr>
            </a:pPr>
            <a:r>
              <a:rPr lang="en-US" b="1" dirty="0"/>
              <a:t>AO2 Investigation and analysis of evidence</a:t>
            </a:r>
          </a:p>
          <a:p>
            <a:pPr marL="355600" indent="-355600">
              <a:buClr>
                <a:srgbClr val="0070C0"/>
              </a:buClr>
              <a:buFont typeface="Wingdings 3" panose="05040102010807070707" pitchFamily="18" charset="2"/>
              <a:buChar char=""/>
            </a:pPr>
            <a:r>
              <a:rPr lang="en-US" dirty="0"/>
              <a:t>Candidates should be able to:</a:t>
            </a:r>
          </a:p>
          <a:p>
            <a:pPr marL="812800" indent="-457200">
              <a:buClr>
                <a:srgbClr val="0070C0"/>
              </a:buClr>
              <a:buFont typeface="+mj-lt"/>
              <a:buAutoNum type="alphaUcPeriod"/>
            </a:pPr>
            <a:r>
              <a:rPr lang="en-US" dirty="0" smtClean="0"/>
              <a:t>Collect </a:t>
            </a:r>
            <a:r>
              <a:rPr lang="en-US" dirty="0"/>
              <a:t>evidence from both primary and secondary sources, under guidance or independently, and </a:t>
            </a:r>
            <a:r>
              <a:rPr lang="en-US" dirty="0" smtClean="0"/>
              <a:t>be aware </a:t>
            </a:r>
            <a:r>
              <a:rPr lang="en-US" dirty="0"/>
              <a:t>of the limitations of the various collection methods.</a:t>
            </a:r>
          </a:p>
          <a:p>
            <a:pPr marL="812800" indent="-457200">
              <a:buClr>
                <a:srgbClr val="0070C0"/>
              </a:buClr>
              <a:buFont typeface="+mj-lt"/>
              <a:buAutoNum type="alphaUcPeriod"/>
            </a:pPr>
            <a:r>
              <a:rPr lang="en-US" dirty="0" smtClean="0"/>
              <a:t>Record</a:t>
            </a:r>
            <a:r>
              <a:rPr lang="en-US" dirty="0"/>
              <a:t>, classify and </a:t>
            </a:r>
            <a:r>
              <a:rPr lang="en-US" dirty="0" err="1"/>
              <a:t>organise</a:t>
            </a:r>
            <a:r>
              <a:rPr lang="en-US" dirty="0"/>
              <a:t> relevant evidence from an investigation in a clear and coherent form.</a:t>
            </a:r>
          </a:p>
          <a:p>
            <a:pPr marL="812800" indent="-457200">
              <a:buClr>
                <a:srgbClr val="0070C0"/>
              </a:buClr>
              <a:buFont typeface="+mj-lt"/>
              <a:buAutoNum type="alphaUcPeriod"/>
            </a:pPr>
            <a:r>
              <a:rPr lang="en-US" dirty="0" smtClean="0"/>
              <a:t>Present </a:t>
            </a:r>
            <a:r>
              <a:rPr lang="en-US" dirty="0"/>
              <a:t>the evidence in an appropriate form and effective manner, using a wide range of </a:t>
            </a:r>
            <a:r>
              <a:rPr lang="en-US" dirty="0" smtClean="0"/>
              <a:t>appropriate skills </a:t>
            </a:r>
            <a:r>
              <a:rPr lang="en-US" dirty="0"/>
              <a:t>and techniques, including verbal, numerical, diagrammatic, cartographic, pictorial and </a:t>
            </a:r>
            <a:r>
              <a:rPr lang="en-US" dirty="0" smtClean="0"/>
              <a:t>graphical methods</a:t>
            </a:r>
            <a:r>
              <a:rPr lang="en-US" dirty="0"/>
              <a:t>.</a:t>
            </a:r>
          </a:p>
          <a:p>
            <a:pPr marL="812800" indent="-457200">
              <a:buClr>
                <a:srgbClr val="0070C0"/>
              </a:buClr>
              <a:buFont typeface="+mj-lt"/>
              <a:buAutoNum type="alphaUcPeriod"/>
            </a:pPr>
            <a:r>
              <a:rPr lang="en-US" dirty="0" smtClean="0"/>
              <a:t>Apply </a:t>
            </a:r>
            <a:r>
              <a:rPr lang="en-US" dirty="0"/>
              <a:t>knowledge and understanding to select relevant data, </a:t>
            </a:r>
            <a:r>
              <a:rPr lang="en-US" dirty="0" err="1"/>
              <a:t>recognise</a:t>
            </a:r>
            <a:r>
              <a:rPr lang="en-US" dirty="0"/>
              <a:t> patterns and analyse evidence.</a:t>
            </a: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800" dirty="0"/>
              <a:t>19.2 – Example of an experiment</a:t>
            </a:r>
            <a:endParaRPr lang="en-GB" sz="38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283</a:t>
            </a:r>
            <a:endParaRPr lang="en-GB" sz="1100" b="1" dirty="0">
              <a:latin typeface="Arial" panose="020B0604020202020204" pitchFamily="34" charset="0"/>
              <a:cs typeface="Arial" panose="020B0604020202020204" pitchFamily="34" charset="0"/>
            </a:endParaRPr>
          </a:p>
        </p:txBody>
      </p:sp>
      <p:sp>
        <p:nvSpPr>
          <p:cNvPr id="17" name="Rectangle 16"/>
          <p:cNvSpPr/>
          <p:nvPr/>
        </p:nvSpPr>
        <p:spPr>
          <a:xfrm>
            <a:off x="179512" y="1120090"/>
            <a:ext cx="8699936" cy="5586145"/>
          </a:xfrm>
          <a:prstGeom prst="rect">
            <a:avLst/>
          </a:prstGeom>
          <a:solidFill>
            <a:srgbClr val="EAEB87"/>
          </a:solidFill>
          <a:ln w="57150">
            <a:solidFill>
              <a:srgbClr val="002060"/>
            </a:solidFill>
          </a:ln>
        </p:spPr>
        <p:txBody>
          <a:bodyPr wrap="square">
            <a:spAutoFit/>
          </a:bodyPr>
          <a:lstStyle/>
          <a:p>
            <a:pPr marL="361950" indent="-361950">
              <a:buClr>
                <a:srgbClr val="0070C0"/>
              </a:buClr>
              <a:buFont typeface="+mj-lt"/>
              <a:buAutoNum type="arabicPeriod" startAt="3"/>
              <a:tabLst>
                <a:tab pos="811213" algn="l"/>
                <a:tab pos="4300538" algn="l"/>
              </a:tabLst>
            </a:pPr>
            <a:r>
              <a:rPr lang="en-US" sz="1700" dirty="0" smtClean="0"/>
              <a:t>Why </a:t>
            </a:r>
            <a:r>
              <a:rPr lang="en-US" sz="1700" dirty="0"/>
              <a:t>is an indicator needed, for </a:t>
            </a:r>
            <a:r>
              <a:rPr lang="en-US" sz="1700" dirty="0" smtClean="0"/>
              <a:t>titrations?</a:t>
            </a:r>
          </a:p>
          <a:p>
            <a:pPr marL="361950" indent="-361950">
              <a:buClr>
                <a:srgbClr val="0070C0"/>
              </a:buClr>
              <a:buFont typeface="+mj-lt"/>
              <a:buAutoNum type="arabicPeriod" startAt="3"/>
              <a:tabLst>
                <a:tab pos="723900" algn="l"/>
                <a:tab pos="4300538" algn="l"/>
              </a:tabLst>
            </a:pPr>
            <a:r>
              <a:rPr lang="en-US" sz="1700" b="1" dirty="0" smtClean="0"/>
              <a:t>a</a:t>
            </a:r>
            <a:r>
              <a:rPr lang="en-US" sz="1700" dirty="0" smtClean="0"/>
              <a:t> 	Suggest another indicator the student could have used, in place of methyl 	orange. (Hint: page 149.</a:t>
            </a:r>
            <a:br>
              <a:rPr lang="en-US" sz="1700" dirty="0" smtClean="0"/>
            </a:br>
            <a:r>
              <a:rPr lang="en-US" sz="1700" b="1" dirty="0" smtClean="0"/>
              <a:t>b</a:t>
            </a:r>
            <a:r>
              <a:rPr lang="en-US" sz="1700" dirty="0" smtClean="0"/>
              <a:t> 	What colour change would be observed at the end-point, for the indicator 	you suggested?</a:t>
            </a:r>
          </a:p>
          <a:p>
            <a:pPr marL="361950" indent="-361950">
              <a:buClr>
                <a:srgbClr val="0070C0"/>
              </a:buClr>
              <a:buFont typeface="+mj-lt"/>
              <a:buAutoNum type="arabicPeriod" startAt="3"/>
              <a:tabLst>
                <a:tab pos="811213" algn="l"/>
                <a:tab pos="4300538" algn="l"/>
              </a:tabLst>
            </a:pPr>
            <a:r>
              <a:rPr lang="en-US" sz="1700" dirty="0" smtClean="0"/>
              <a:t>Now </a:t>
            </a:r>
            <a:r>
              <a:rPr lang="en-US" sz="1700" dirty="0"/>
              <a:t>complete the student’s Analysis of the results.</a:t>
            </a:r>
          </a:p>
          <a:p>
            <a:pPr marL="361950" indent="-361950">
              <a:buClr>
                <a:srgbClr val="0070C0"/>
              </a:buClr>
              <a:buFont typeface="+mj-lt"/>
              <a:buAutoNum type="arabicPeriod" startAt="3"/>
              <a:tabLst>
                <a:tab pos="811213" algn="l"/>
                <a:tab pos="4300538" algn="l"/>
              </a:tabLst>
            </a:pPr>
            <a:r>
              <a:rPr lang="en-US" sz="1700" dirty="0" smtClean="0"/>
              <a:t>Complete </a:t>
            </a:r>
            <a:r>
              <a:rPr lang="en-US" sz="1700" dirty="0"/>
              <a:t>the Conclusion, by saying whether or not </a:t>
            </a:r>
            <a:r>
              <a:rPr lang="en-US" sz="1700" dirty="0" smtClean="0"/>
              <a:t>the results </a:t>
            </a:r>
            <a:r>
              <a:rPr lang="en-US" sz="1700" dirty="0"/>
              <a:t>supported the hypothesis.</a:t>
            </a:r>
          </a:p>
          <a:p>
            <a:pPr marL="361950" indent="-361950">
              <a:buClr>
                <a:srgbClr val="0070C0"/>
              </a:buClr>
              <a:buFont typeface="+mj-lt"/>
              <a:buAutoNum type="arabicPeriod" startAt="3"/>
              <a:tabLst>
                <a:tab pos="811213" algn="l"/>
                <a:tab pos="4300538" algn="l"/>
              </a:tabLst>
            </a:pPr>
            <a:r>
              <a:rPr lang="en-US" sz="1700" dirty="0" smtClean="0"/>
              <a:t>How </a:t>
            </a:r>
            <a:r>
              <a:rPr lang="en-US" sz="1700" dirty="0"/>
              <a:t>would you improve the reliability of the results?</a:t>
            </a:r>
          </a:p>
          <a:p>
            <a:pPr marL="361950" indent="-361950">
              <a:buClr>
                <a:srgbClr val="0070C0"/>
              </a:buClr>
              <a:buFont typeface="+mj-lt"/>
              <a:buAutoNum type="arabicPeriod" startAt="3"/>
              <a:tabLst>
                <a:tab pos="811213" algn="l"/>
                <a:tab pos="4300538" algn="l"/>
              </a:tabLst>
            </a:pPr>
            <a:r>
              <a:rPr lang="en-US" sz="1700" dirty="0" smtClean="0"/>
              <a:t>How </a:t>
            </a:r>
            <a:r>
              <a:rPr lang="en-US" sz="1700" dirty="0"/>
              <a:t>would you modify the experiment, to compare </a:t>
            </a:r>
            <a:r>
              <a:rPr lang="en-US" sz="1700" dirty="0" smtClean="0"/>
              <a:t>liquid scale-removers </a:t>
            </a:r>
            <a:r>
              <a:rPr lang="en-US" sz="1700" dirty="0"/>
              <a:t>for kettles? (They contain acid.)</a:t>
            </a:r>
          </a:p>
          <a:p>
            <a:pPr marL="361950" indent="-361950">
              <a:buClr>
                <a:srgbClr val="0070C0"/>
              </a:buClr>
              <a:buFont typeface="+mj-lt"/>
              <a:buAutoNum type="arabicPeriod" startAt="3"/>
              <a:tabLst>
                <a:tab pos="811213" algn="l"/>
                <a:tab pos="4300538" algn="l"/>
              </a:tabLst>
            </a:pPr>
            <a:r>
              <a:rPr lang="en-US" sz="1700" dirty="0" smtClean="0"/>
              <a:t>Next </a:t>
            </a:r>
            <a:r>
              <a:rPr lang="en-US" sz="1700" dirty="0"/>
              <a:t>week the student will do an experiment to </a:t>
            </a:r>
            <a:r>
              <a:rPr lang="en-US" sz="1700" dirty="0" smtClean="0"/>
              <a:t>see whether </a:t>
            </a:r>
            <a:r>
              <a:rPr lang="en-US" sz="1700" dirty="0" err="1"/>
              <a:t>neutralisation</a:t>
            </a:r>
            <a:r>
              <a:rPr lang="en-US" sz="1700" dirty="0"/>
              <a:t> is exothermic or </a:t>
            </a:r>
            <a:r>
              <a:rPr lang="en-US" sz="1700" dirty="0" smtClean="0"/>
              <a:t>endothermic. Which </a:t>
            </a:r>
            <a:r>
              <a:rPr lang="en-US" sz="1700" dirty="0"/>
              <a:t>item below will the student definitely use</a:t>
            </a:r>
            <a:r>
              <a:rPr lang="en-US" sz="1700" dirty="0" smtClean="0"/>
              <a:t>?</a:t>
            </a:r>
            <a:br>
              <a:rPr lang="en-US" sz="1700" dirty="0" smtClean="0"/>
            </a:br>
            <a:r>
              <a:rPr lang="en-US" sz="1700" dirty="0" smtClean="0"/>
              <a:t/>
            </a:r>
            <a:br>
              <a:rPr lang="en-US" sz="1700" dirty="0" smtClean="0"/>
            </a:br>
            <a:r>
              <a:rPr lang="en-US" sz="1700" dirty="0" smtClean="0"/>
              <a:t/>
            </a:r>
            <a:br>
              <a:rPr lang="en-US" sz="1700" dirty="0" smtClean="0"/>
            </a:br>
            <a:r>
              <a:rPr lang="en-US" sz="1700" dirty="0" smtClean="0"/>
              <a:t/>
            </a:r>
            <a:br>
              <a:rPr lang="en-US" sz="1700" dirty="0" smtClean="0"/>
            </a:br>
            <a:endParaRPr lang="en-US" sz="1700" dirty="0" smtClean="0"/>
          </a:p>
          <a:p>
            <a:pPr>
              <a:buClr>
                <a:srgbClr val="0070C0"/>
              </a:buClr>
              <a:tabLst>
                <a:tab pos="811213" algn="l"/>
                <a:tab pos="4300538" algn="l"/>
              </a:tabLst>
            </a:pPr>
            <a:r>
              <a:rPr lang="en-US" sz="1700" dirty="0" smtClean="0"/>
              <a:t/>
            </a:r>
            <a:br>
              <a:rPr lang="en-US" sz="1700" dirty="0" smtClean="0"/>
            </a:br>
            <a:r>
              <a:rPr lang="en-US" sz="1700" dirty="0" smtClean="0"/>
              <a:t/>
            </a:r>
            <a:br>
              <a:rPr lang="en-US" sz="1700" dirty="0" smtClean="0"/>
            </a:br>
            <a:r>
              <a:rPr lang="en-US" sz="1700" dirty="0" smtClean="0"/>
              <a:t/>
            </a:r>
            <a:br>
              <a:rPr lang="en-US" sz="1700" dirty="0" smtClean="0"/>
            </a:br>
            <a:endParaRPr lang="en-US" sz="1700" dirty="0"/>
          </a:p>
        </p:txBody>
      </p:sp>
      <p:sp>
        <p:nvSpPr>
          <p:cNvPr id="18" name="TextBox 17">
            <a:hlinkClick r:id="rId3" action="ppaction://hlinkfile"/>
          </p:cNvPr>
          <p:cNvSpPr txBox="1"/>
          <p:nvPr/>
        </p:nvSpPr>
        <p:spPr>
          <a:xfrm>
            <a:off x="8331108" y="2276872"/>
            <a:ext cx="561372" cy="830997"/>
          </a:xfrm>
          <a:prstGeom prst="rect">
            <a:avLst/>
          </a:prstGeom>
          <a:noFill/>
        </p:spPr>
        <p:txBody>
          <a:bodyPr wrap="none" rtlCol="0">
            <a:spAutoFit/>
          </a:bodyPr>
          <a:lstStyle/>
          <a:p>
            <a:r>
              <a:rPr lang="en-GB" sz="4800" b="1" dirty="0" smtClean="0">
                <a:solidFill>
                  <a:srgbClr val="FF0000"/>
                </a:solidFill>
              </a:rPr>
              <a:t>?</a:t>
            </a:r>
            <a:endParaRPr lang="en-GB" b="1" dirty="0">
              <a:solidFill>
                <a:srgbClr val="FF0000"/>
              </a:solidFill>
            </a:endParaRPr>
          </a:p>
        </p:txBody>
      </p:sp>
      <p:sp>
        <p:nvSpPr>
          <p:cNvPr id="19" name="Oval 18"/>
          <p:cNvSpPr/>
          <p:nvPr/>
        </p:nvSpPr>
        <p:spPr>
          <a:xfrm rot="1078849">
            <a:off x="8538956" y="940527"/>
            <a:ext cx="504056" cy="504056"/>
          </a:xfrm>
          <a:prstGeom prst="ellipse">
            <a:avLst/>
          </a:prstGeom>
          <a:solidFill>
            <a:srgbClr val="0070C0"/>
          </a:solidFill>
          <a:ln w="57150">
            <a:solidFill>
              <a:srgbClr val="F5F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Q</a:t>
            </a:r>
            <a:endParaRPr lang="en-GB" b="1" dirty="0">
              <a:latin typeface="Arial" panose="020B0604020202020204" pitchFamily="34" charset="0"/>
              <a:cs typeface="Arial" panose="020B0604020202020204" pitchFamily="34" charset="0"/>
            </a:endParaRPr>
          </a:p>
        </p:txBody>
      </p:sp>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51520" y="4581128"/>
            <a:ext cx="8496945" cy="2016224"/>
          </a:xfrm>
          <a:prstGeom prst="rect">
            <a:avLst/>
          </a:prstGeom>
        </p:spPr>
      </p:pic>
      <p:sp>
        <p:nvSpPr>
          <p:cNvPr id="11" name="TextBox 10">
            <a:hlinkClick r:id="rId5" action="ppaction://hlinksldjump"/>
          </p:cNvPr>
          <p:cNvSpPr txBox="1"/>
          <p:nvPr/>
        </p:nvSpPr>
        <p:spPr>
          <a:xfrm>
            <a:off x="8300524" y="1556792"/>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230317195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GB" sz="3800" dirty="0" smtClean="0"/>
              <a:t>19.3 – </a:t>
            </a:r>
            <a:r>
              <a:rPr lang="en-US" sz="3800" dirty="0"/>
              <a:t>Working with </a:t>
            </a:r>
            <a:r>
              <a:rPr lang="en-US" sz="3800" dirty="0" smtClean="0"/>
              <a:t>Gases </a:t>
            </a:r>
            <a:r>
              <a:rPr lang="en-US" sz="3800" dirty="0"/>
              <a:t>in the </a:t>
            </a:r>
            <a:r>
              <a:rPr lang="en-US" sz="3800" dirty="0" smtClean="0"/>
              <a:t>Lab</a:t>
            </a:r>
            <a:endParaRPr lang="en-GB" sz="3800" b="1" dirty="0" smtClean="0"/>
          </a:p>
        </p:txBody>
      </p:sp>
      <p:sp>
        <p:nvSpPr>
          <p:cNvPr id="34" name="Rectangle 33"/>
          <p:cNvSpPr/>
          <p:nvPr/>
        </p:nvSpPr>
        <p:spPr>
          <a:xfrm>
            <a:off x="179512" y="1124744"/>
            <a:ext cx="8712968" cy="5632311"/>
          </a:xfrm>
          <a:prstGeom prst="rect">
            <a:avLst/>
          </a:prstGeom>
        </p:spPr>
        <p:txBody>
          <a:bodyPr wrap="square">
            <a:spAutoFit/>
          </a:bodyPr>
          <a:lstStyle/>
          <a:p>
            <a:pPr>
              <a:buClr>
                <a:srgbClr val="0070C0"/>
              </a:buClr>
            </a:pPr>
            <a:r>
              <a:rPr lang="en-US" b="1" dirty="0" smtClean="0">
                <a:solidFill>
                  <a:srgbClr val="C00000"/>
                </a:solidFill>
              </a:rPr>
              <a:t>Preparing </a:t>
            </a:r>
            <a:r>
              <a:rPr lang="en-US" b="1" dirty="0">
                <a:solidFill>
                  <a:srgbClr val="C00000"/>
                </a:solidFill>
              </a:rPr>
              <a:t>gases in the lab</a:t>
            </a:r>
          </a:p>
          <a:p>
            <a:pPr marL="355600" indent="-355600">
              <a:buClr>
                <a:srgbClr val="0070C0"/>
              </a:buClr>
              <a:buFont typeface="Wingdings 3" panose="05040102010807070707" pitchFamily="18" charset="2"/>
              <a:buChar char=""/>
            </a:pPr>
            <a:r>
              <a:rPr lang="en-US" dirty="0"/>
              <a:t>You might have to prepare a </a:t>
            </a:r>
            <a:r>
              <a:rPr lang="en-US" dirty="0" smtClean="0"/>
              <a:t/>
            </a:r>
            <a:br>
              <a:rPr lang="en-US" dirty="0" smtClean="0"/>
            </a:br>
            <a:r>
              <a:rPr lang="en-US" dirty="0" smtClean="0"/>
              <a:t>gas in the </a:t>
            </a:r>
            <a:r>
              <a:rPr lang="en-US" dirty="0"/>
              <a:t>lab, one day. The </a:t>
            </a:r>
            <a:r>
              <a:rPr lang="en-US" dirty="0" smtClean="0"/>
              <a:t/>
            </a:r>
            <a:br>
              <a:rPr lang="en-US" dirty="0" smtClean="0"/>
            </a:br>
            <a:r>
              <a:rPr lang="en-US" dirty="0" smtClean="0"/>
              <a:t>usual </a:t>
            </a:r>
            <a:r>
              <a:rPr lang="en-US" dirty="0"/>
              <a:t>way </a:t>
            </a:r>
            <a:r>
              <a:rPr lang="en-US" dirty="0" smtClean="0"/>
              <a:t>to make a </a:t>
            </a:r>
            <a:r>
              <a:rPr lang="en-US" dirty="0"/>
              <a:t>gas is </a:t>
            </a:r>
            <a:r>
              <a:rPr lang="en-US" dirty="0" smtClean="0"/>
              <a:t/>
            </a:r>
            <a:br>
              <a:rPr lang="en-US" dirty="0" smtClean="0"/>
            </a:br>
            <a:r>
              <a:rPr lang="en-US" dirty="0" smtClean="0"/>
              <a:t>to </a:t>
            </a:r>
            <a:r>
              <a:rPr lang="en-US" dirty="0"/>
              <a:t>displace it from </a:t>
            </a:r>
            <a:r>
              <a:rPr lang="en-US" dirty="0" smtClean="0"/>
              <a:t>a solid </a:t>
            </a:r>
            <a:r>
              <a:rPr lang="en-US" dirty="0"/>
              <a:t>or </a:t>
            </a:r>
            <a:r>
              <a:rPr lang="en-US" dirty="0" smtClean="0"/>
              <a:t/>
            </a:r>
            <a:br>
              <a:rPr lang="en-US" dirty="0" smtClean="0"/>
            </a:br>
            <a:r>
              <a:rPr lang="en-US" dirty="0" smtClean="0"/>
              <a:t>solution</a:t>
            </a:r>
            <a:r>
              <a:rPr lang="en-US" dirty="0"/>
              <a:t>, using </a:t>
            </a:r>
            <a:r>
              <a:rPr lang="en-US" dirty="0" smtClean="0"/>
              <a:t>apparatus like </a:t>
            </a:r>
            <a:br>
              <a:rPr lang="en-US" dirty="0" smtClean="0"/>
            </a:br>
            <a:r>
              <a:rPr lang="en-US" dirty="0" smtClean="0"/>
              <a:t>this. The table </a:t>
            </a:r>
            <a:r>
              <a:rPr lang="en-US" dirty="0"/>
              <a:t>below gives </a:t>
            </a:r>
            <a:r>
              <a:rPr lang="en-US" dirty="0" smtClean="0"/>
              <a:t/>
            </a:r>
            <a:br>
              <a:rPr lang="en-US" dirty="0" smtClean="0"/>
            </a:br>
            <a:r>
              <a:rPr lang="en-US" dirty="0" smtClean="0"/>
              <a:t>some examples.</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marL="355600" indent="-355600">
              <a:buClr>
                <a:srgbClr val="0070C0"/>
              </a:buClr>
              <a:buFont typeface="Wingdings 3" panose="05040102010807070707" pitchFamily="18" charset="2"/>
              <a:buChar char=""/>
            </a:pPr>
            <a:r>
              <a:rPr lang="en-US" dirty="0"/>
              <a:t>But to make ammonia, you can heat any ammonium compound </a:t>
            </a:r>
            <a:r>
              <a:rPr lang="en-US" dirty="0" smtClean="0"/>
              <a:t>with a </a:t>
            </a:r>
            <a:r>
              <a:rPr lang="en-US" dirty="0"/>
              <a:t>base such as sodium hydroxide or calcium hydroxide – using </a:t>
            </a:r>
            <a:r>
              <a:rPr lang="en-US" dirty="0" smtClean="0"/>
              <a:t>both reactants </a:t>
            </a:r>
            <a:r>
              <a:rPr lang="en-US" dirty="0"/>
              <a:t>in solid form.</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284</a:t>
            </a:r>
            <a:endParaRPr lang="en-GB" sz="1100" b="1" dirty="0">
              <a:latin typeface="Arial" panose="020B0604020202020204" pitchFamily="34" charset="0"/>
              <a:cs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747572503"/>
              </p:ext>
            </p:extLst>
          </p:nvPr>
        </p:nvGraphicFramePr>
        <p:xfrm>
          <a:off x="179512" y="3533616"/>
          <a:ext cx="8712968" cy="2199640"/>
        </p:xfrm>
        <a:graphic>
          <a:graphicData uri="http://schemas.openxmlformats.org/drawingml/2006/table">
            <a:tbl>
              <a:tblPr firstRow="1" bandRow="1">
                <a:tableStyleId>{5C22544A-7EE6-4342-B048-85BDC9FD1C3A}</a:tableStyleId>
              </a:tblPr>
              <a:tblGrid>
                <a:gridCol w="1224136"/>
                <a:gridCol w="2160240"/>
                <a:gridCol w="1944216"/>
                <a:gridCol w="3384376"/>
              </a:tblGrid>
              <a:tr h="370840">
                <a:tc>
                  <a:txBody>
                    <a:bodyPr/>
                    <a:lstStyle/>
                    <a:p>
                      <a:r>
                        <a:rPr kumimoji="0" lang="en-GB" sz="1700" b="0" i="0" u="none" strike="noStrike" kern="1200" baseline="0" dirty="0" smtClean="0">
                          <a:solidFill>
                            <a:schemeClr val="lt1"/>
                          </a:solidFill>
                          <a:latin typeface="Arial" panose="020B0604020202020204" pitchFamily="34" charset="0"/>
                          <a:ea typeface="+mn-ea"/>
                          <a:cs typeface="Arial" panose="020B0604020202020204" pitchFamily="34" charset="0"/>
                        </a:rPr>
                        <a:t>To make…</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lt1"/>
                          </a:solidFill>
                          <a:latin typeface="Arial" panose="020B0604020202020204" pitchFamily="34" charset="0"/>
                          <a:ea typeface="+mn-ea"/>
                          <a:cs typeface="Arial" panose="020B0604020202020204" pitchFamily="34" charset="0"/>
                        </a:rPr>
                        <a:t>Place in flask ….</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lt1"/>
                          </a:solidFill>
                          <a:latin typeface="Arial" panose="020B0604020202020204" pitchFamily="34" charset="0"/>
                          <a:ea typeface="+mn-ea"/>
                          <a:cs typeface="Arial" panose="020B0604020202020204" pitchFamily="34" charset="0"/>
                        </a:rPr>
                        <a:t>Add ….</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lt1"/>
                          </a:solidFill>
                          <a:latin typeface="Arial" panose="020B0604020202020204" pitchFamily="34" charset="0"/>
                          <a:ea typeface="+mn-ea"/>
                          <a:cs typeface="Arial" panose="020B0604020202020204" pitchFamily="34" charset="0"/>
                        </a:rPr>
                        <a:t>Reaction</a:t>
                      </a:r>
                      <a:endParaRPr lang="en-GB" sz="1700" dirty="0">
                        <a:latin typeface="Arial" panose="020B0604020202020204" pitchFamily="34" charset="0"/>
                        <a:cs typeface="Arial" panose="020B0604020202020204" pitchFamily="34" charset="0"/>
                      </a:endParaRPr>
                    </a:p>
                  </a:txBody>
                  <a:tcPr/>
                </a:tc>
              </a:tr>
              <a:tr h="370840">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carbon dioxide</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calcium carbonate (marble chips)</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dilute hydrochloric acid</a:t>
                      </a:r>
                      <a:endParaRPr lang="en-GB" sz="1700" dirty="0">
                        <a:latin typeface="Arial" panose="020B0604020202020204" pitchFamily="34" charset="0"/>
                        <a:cs typeface="Arial" panose="020B0604020202020204" pitchFamily="34" charset="0"/>
                      </a:endParaRPr>
                    </a:p>
                  </a:txBody>
                  <a:tcPr/>
                </a:tc>
                <a:tc>
                  <a:txBody>
                    <a:bodyPr/>
                    <a:lstStyle/>
                    <a:p>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CaCO</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3</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s</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+ 2HCl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aq</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CaCl</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aq</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H</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O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l</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CO</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g</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a:t>
                      </a:r>
                      <a:endParaRPr lang="en-GB" sz="1700" dirty="0">
                        <a:latin typeface="Arial" panose="020B0604020202020204" pitchFamily="34" charset="0"/>
                        <a:cs typeface="Arial" panose="020B0604020202020204" pitchFamily="34" charset="0"/>
                      </a:endParaRPr>
                    </a:p>
                  </a:txBody>
                  <a:tcPr/>
                </a:tc>
              </a:tr>
              <a:tr h="370840">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hydrogen</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pieces of zinc</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dilute hydrochloric acid</a:t>
                      </a:r>
                      <a:endParaRPr lang="en-GB" sz="1700" dirty="0">
                        <a:latin typeface="Arial" panose="020B0604020202020204" pitchFamily="34" charset="0"/>
                        <a:cs typeface="Arial" panose="020B0604020202020204" pitchFamily="34" charset="0"/>
                      </a:endParaRPr>
                    </a:p>
                  </a:txBody>
                  <a:tcPr/>
                </a:tc>
                <a:tc>
                  <a:txBody>
                    <a:bodyPr/>
                    <a:lstStyle/>
                    <a:p>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Zn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s</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+ 2HCl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aq</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ZnCl</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aq</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H</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g</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a:t>
                      </a:r>
                      <a:endParaRPr lang="en-GB" sz="1700" dirty="0">
                        <a:latin typeface="Arial" panose="020B0604020202020204" pitchFamily="34" charset="0"/>
                        <a:cs typeface="Arial" panose="020B0604020202020204" pitchFamily="34" charset="0"/>
                      </a:endParaRPr>
                    </a:p>
                  </a:txBody>
                  <a:tcPr/>
                </a:tc>
              </a:tr>
              <a:tr h="370840">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oxygen</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manganese(IV) oxide (as a catalyst)</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hydrogen peroxide</a:t>
                      </a:r>
                      <a:endParaRPr lang="en-GB" sz="1700" dirty="0">
                        <a:latin typeface="Arial" panose="020B0604020202020204" pitchFamily="34" charset="0"/>
                        <a:cs typeface="Arial" panose="020B0604020202020204" pitchFamily="34" charset="0"/>
                      </a:endParaRPr>
                    </a:p>
                  </a:txBody>
                  <a:tcPr/>
                </a:tc>
                <a:tc>
                  <a:txBody>
                    <a:bodyPr/>
                    <a:lstStyle/>
                    <a:p>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2H</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O</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aq</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2H</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O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l</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 O</a:t>
                      </a:r>
                      <a:r>
                        <a:rPr kumimoji="0" lang="pt-BR" sz="17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700" b="0" i="1" u="none" strike="noStrike" kern="1200" baseline="0" dirty="0" smtClean="0">
                          <a:solidFill>
                            <a:schemeClr val="dk1"/>
                          </a:solidFill>
                          <a:latin typeface="Arial" panose="020B0604020202020204" pitchFamily="34" charset="0"/>
                          <a:ea typeface="+mn-ea"/>
                          <a:cs typeface="Arial" panose="020B0604020202020204" pitchFamily="34" charset="0"/>
                        </a:rPr>
                        <a:t>g</a:t>
                      </a:r>
                      <a:r>
                        <a:rPr kumimoji="0" lang="pt-BR" sz="1700" b="0" i="0" u="none" strike="noStrike" kern="1200" baseline="0" dirty="0" smtClean="0">
                          <a:solidFill>
                            <a:schemeClr val="dk1"/>
                          </a:solidFill>
                          <a:latin typeface="Arial" panose="020B0604020202020204" pitchFamily="34" charset="0"/>
                          <a:ea typeface="+mn-ea"/>
                          <a:cs typeface="Arial" panose="020B0604020202020204" pitchFamily="34" charset="0"/>
                        </a:rPr>
                        <a:t>)</a:t>
                      </a:r>
                      <a:endParaRPr lang="en-GB" sz="1700" dirty="0">
                        <a:latin typeface="Arial" panose="020B0604020202020204" pitchFamily="34" charset="0"/>
                        <a:cs typeface="Arial" panose="020B0604020202020204" pitchFamily="34" charset="0"/>
                      </a:endParaRPr>
                    </a:p>
                  </a:txBody>
                  <a:tcPr/>
                </a:tc>
              </a:tr>
            </a:tbl>
          </a:graphicData>
        </a:graphic>
      </p:graphicFrame>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07904" y="1124743"/>
            <a:ext cx="2376870" cy="2020149"/>
          </a:xfrm>
          <a:prstGeom prst="rect">
            <a:avLst/>
          </a:prstGeom>
        </p:spPr>
      </p:pic>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64221" y="1121972"/>
            <a:ext cx="2728260" cy="2020149"/>
          </a:xfrm>
          <a:prstGeom prst="rect">
            <a:avLst/>
          </a:prstGeom>
        </p:spPr>
      </p:pic>
      <p:sp>
        <p:nvSpPr>
          <p:cNvPr id="20" name="TextBox 19">
            <a:hlinkClick r:id="rId5" action="ppaction://hlinksldjump"/>
          </p:cNvPr>
          <p:cNvSpPr txBox="1"/>
          <p:nvPr/>
        </p:nvSpPr>
        <p:spPr>
          <a:xfrm>
            <a:off x="8220815" y="3068960"/>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966652412"/>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GB" sz="3800" dirty="0" smtClean="0"/>
              <a:t>19.3 – </a:t>
            </a:r>
            <a:r>
              <a:rPr lang="en-US" sz="3800" dirty="0"/>
              <a:t>Working with </a:t>
            </a:r>
            <a:r>
              <a:rPr lang="en-US" sz="3800" dirty="0" smtClean="0"/>
              <a:t>Gases </a:t>
            </a:r>
            <a:r>
              <a:rPr lang="en-US" sz="3800" dirty="0"/>
              <a:t>in the </a:t>
            </a:r>
            <a:r>
              <a:rPr lang="en-US" sz="3800" dirty="0" smtClean="0"/>
              <a:t>Lab</a:t>
            </a:r>
            <a:endParaRPr lang="en-GB" sz="3800" b="1" dirty="0" smtClean="0"/>
          </a:p>
        </p:txBody>
      </p:sp>
      <p:sp>
        <p:nvSpPr>
          <p:cNvPr id="34" name="Rectangle 33"/>
          <p:cNvSpPr/>
          <p:nvPr/>
        </p:nvSpPr>
        <p:spPr>
          <a:xfrm>
            <a:off x="179512" y="1124744"/>
            <a:ext cx="4536504" cy="4662815"/>
          </a:xfrm>
          <a:prstGeom prst="rect">
            <a:avLst/>
          </a:prstGeom>
        </p:spPr>
        <p:txBody>
          <a:bodyPr wrap="square">
            <a:spAutoFit/>
          </a:bodyPr>
          <a:lstStyle/>
          <a:p>
            <a:pPr>
              <a:buClr>
                <a:srgbClr val="0070C0"/>
              </a:buClr>
            </a:pPr>
            <a:r>
              <a:rPr lang="en-US" sz="2700" b="1" dirty="0">
                <a:solidFill>
                  <a:srgbClr val="C00000"/>
                </a:solidFill>
              </a:rPr>
              <a:t>Collecting the gases you have prepared</a:t>
            </a:r>
          </a:p>
          <a:p>
            <a:pPr marL="534988" indent="-534988">
              <a:buClr>
                <a:srgbClr val="0070C0"/>
              </a:buClr>
              <a:buFont typeface="Wingdings 3" panose="05040102010807070707" pitchFamily="18" charset="2"/>
              <a:buChar char=""/>
            </a:pPr>
            <a:r>
              <a:rPr lang="en-US" sz="2700" dirty="0"/>
              <a:t>The table below shows four ways of collecting a gas you have prepared.</a:t>
            </a:r>
          </a:p>
          <a:p>
            <a:pPr marL="534988" indent="-534988">
              <a:buClr>
                <a:srgbClr val="0070C0"/>
              </a:buClr>
              <a:buFont typeface="Wingdings 3" panose="05040102010807070707" pitchFamily="18" charset="2"/>
              <a:buChar char=""/>
            </a:pPr>
            <a:r>
              <a:rPr lang="en-US" sz="2700" dirty="0"/>
              <a:t>The method depends on whether the gas is heavier or lighter than </a:t>
            </a:r>
            <a:r>
              <a:rPr lang="en-US" sz="2700" dirty="0" smtClean="0"/>
              <a:t>air, whether </a:t>
            </a:r>
            <a:r>
              <a:rPr lang="en-US" sz="2700" dirty="0"/>
              <a:t>you need it dry, and what you want to do with it.</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284</a:t>
            </a:r>
            <a:endParaRPr lang="en-GB" sz="1100" b="1" dirty="0">
              <a:latin typeface="Arial" panose="020B0604020202020204" pitchFamily="34" charset="0"/>
              <a:cs typeface="Arial" panose="020B0604020202020204" pitchFamily="34" charset="0"/>
            </a:endParaRPr>
          </a:p>
        </p:txBody>
      </p:sp>
      <p:sp>
        <p:nvSpPr>
          <p:cNvPr id="8" name="Rectangle 7"/>
          <p:cNvSpPr/>
          <p:nvPr/>
        </p:nvSpPr>
        <p:spPr>
          <a:xfrm>
            <a:off x="4716016" y="1124744"/>
            <a:ext cx="4176464" cy="5493812"/>
          </a:xfrm>
          <a:prstGeom prst="rect">
            <a:avLst/>
          </a:prstGeom>
          <a:solidFill>
            <a:srgbClr val="AAE1FA"/>
          </a:solidFill>
          <a:ln w="57150">
            <a:solidFill>
              <a:srgbClr val="002060"/>
            </a:solidFill>
          </a:ln>
        </p:spPr>
        <p:txBody>
          <a:bodyPr wrap="square" anchor="ctr" anchorCtr="0">
            <a:spAutoFit/>
          </a:bodyPr>
          <a:lstStyle/>
          <a:p>
            <a:pPr>
              <a:buClr>
                <a:srgbClr val="C00000"/>
              </a:buClr>
              <a:tabLst>
                <a:tab pos="1709738" algn="l"/>
              </a:tabLst>
            </a:pPr>
            <a:r>
              <a:rPr lang="en-US" sz="2700" b="1" dirty="0" smtClean="0">
                <a:solidFill>
                  <a:srgbClr val="C00000"/>
                </a:solidFill>
                <a:latin typeface="Arial" panose="020B0604020202020204" pitchFamily="34" charset="0"/>
                <a:cs typeface="Arial" panose="020B0604020202020204" pitchFamily="34" charset="0"/>
              </a:rPr>
              <a:t>Using </a:t>
            </a:r>
            <a:r>
              <a:rPr lang="en-US" sz="2700" b="1" dirty="0">
                <a:solidFill>
                  <a:srgbClr val="C00000"/>
                </a:solidFill>
                <a:latin typeface="Arial" panose="020B0604020202020204" pitchFamily="34" charset="0"/>
                <a:cs typeface="Arial" panose="020B0604020202020204" pitchFamily="34" charset="0"/>
              </a:rPr>
              <a:t>a measuring cylinder</a:t>
            </a:r>
          </a:p>
          <a:p>
            <a:pPr marL="342900" indent="-342900">
              <a:buClr>
                <a:srgbClr val="C00000"/>
              </a:buClr>
              <a:buFont typeface="Wingdings" panose="05000000000000000000" pitchFamily="2" charset="2"/>
              <a:buChar char="§"/>
              <a:tabLst>
                <a:tab pos="1709738" algn="l"/>
              </a:tabLst>
            </a:pPr>
            <a:r>
              <a:rPr lang="en-US" sz="2700" dirty="0" smtClean="0">
                <a:solidFill>
                  <a:srgbClr val="000000"/>
                </a:solidFill>
                <a:latin typeface="Arial" panose="020B0604020202020204" pitchFamily="34" charset="0"/>
                <a:cs typeface="Arial" panose="020B0604020202020204" pitchFamily="34" charset="0"/>
              </a:rPr>
              <a:t>You </a:t>
            </a:r>
            <a:r>
              <a:rPr lang="en-US" sz="2700" dirty="0">
                <a:solidFill>
                  <a:srgbClr val="000000"/>
                </a:solidFill>
                <a:latin typeface="Arial" panose="020B0604020202020204" pitchFamily="34" charset="0"/>
                <a:cs typeface="Arial" panose="020B0604020202020204" pitchFamily="34" charset="0"/>
              </a:rPr>
              <a:t>can use a gas jar to collect </a:t>
            </a:r>
            <a:r>
              <a:rPr lang="en-US" sz="2700" dirty="0" smtClean="0">
                <a:solidFill>
                  <a:srgbClr val="000000"/>
                </a:solidFill>
                <a:latin typeface="Arial" panose="020B0604020202020204" pitchFamily="34" charset="0"/>
                <a:cs typeface="Arial" panose="020B0604020202020204" pitchFamily="34" charset="0"/>
              </a:rPr>
              <a:t>a gas </a:t>
            </a:r>
            <a:r>
              <a:rPr lang="en-US" sz="2700" dirty="0">
                <a:solidFill>
                  <a:srgbClr val="000000"/>
                </a:solidFill>
                <a:latin typeface="Arial" panose="020B0604020202020204" pitchFamily="34" charset="0"/>
                <a:cs typeface="Arial" panose="020B0604020202020204" pitchFamily="34" charset="0"/>
              </a:rPr>
              <a:t>over water.</a:t>
            </a:r>
          </a:p>
          <a:p>
            <a:pPr marL="342900" indent="-342900">
              <a:buClr>
                <a:srgbClr val="C00000"/>
              </a:buClr>
              <a:buFont typeface="Wingdings" panose="05000000000000000000" pitchFamily="2" charset="2"/>
              <a:buChar char="§"/>
              <a:tabLst>
                <a:tab pos="1709738" algn="l"/>
              </a:tabLst>
            </a:pPr>
            <a:r>
              <a:rPr lang="en-US" sz="2700" dirty="0" smtClean="0">
                <a:solidFill>
                  <a:srgbClr val="000000"/>
                </a:solidFill>
                <a:latin typeface="Arial" panose="020B0604020202020204" pitchFamily="34" charset="0"/>
                <a:cs typeface="Arial" panose="020B0604020202020204" pitchFamily="34" charset="0"/>
              </a:rPr>
              <a:t>But </a:t>
            </a:r>
            <a:r>
              <a:rPr lang="en-US" sz="2700" dirty="0">
                <a:solidFill>
                  <a:srgbClr val="000000"/>
                </a:solidFill>
                <a:latin typeface="Arial" panose="020B0604020202020204" pitchFamily="34" charset="0"/>
                <a:cs typeface="Arial" panose="020B0604020202020204" pitchFamily="34" charset="0"/>
              </a:rPr>
              <a:t>if you want to measure </a:t>
            </a:r>
            <a:r>
              <a:rPr lang="en-US" sz="2700" dirty="0" smtClean="0">
                <a:solidFill>
                  <a:srgbClr val="000000"/>
                </a:solidFill>
                <a:latin typeface="Arial" panose="020B0604020202020204" pitchFamily="34" charset="0"/>
                <a:cs typeface="Arial" panose="020B0604020202020204" pitchFamily="34" charset="0"/>
              </a:rPr>
              <a:t>the volume </a:t>
            </a:r>
            <a:r>
              <a:rPr lang="en-US" sz="2700" dirty="0">
                <a:solidFill>
                  <a:srgbClr val="000000"/>
                </a:solidFill>
                <a:latin typeface="Arial" panose="020B0604020202020204" pitchFamily="34" charset="0"/>
                <a:cs typeface="Arial" panose="020B0604020202020204" pitchFamily="34" charset="0"/>
              </a:rPr>
              <a:t>of the gas, roughly, use </a:t>
            </a:r>
            <a:r>
              <a:rPr lang="en-US" sz="2700" dirty="0" smtClean="0">
                <a:solidFill>
                  <a:srgbClr val="000000"/>
                </a:solidFill>
                <a:latin typeface="Arial" panose="020B0604020202020204" pitchFamily="34" charset="0"/>
                <a:cs typeface="Arial" panose="020B0604020202020204" pitchFamily="34" charset="0"/>
              </a:rPr>
              <a:t>a measuring </a:t>
            </a:r>
            <a:r>
              <a:rPr lang="en-US" sz="2700" dirty="0">
                <a:solidFill>
                  <a:srgbClr val="000000"/>
                </a:solidFill>
                <a:latin typeface="Arial" panose="020B0604020202020204" pitchFamily="34" charset="0"/>
                <a:cs typeface="Arial" panose="020B0604020202020204" pitchFamily="34" charset="0"/>
              </a:rPr>
              <a:t>cylinder instead.</a:t>
            </a:r>
          </a:p>
          <a:p>
            <a:pPr marL="342900" indent="-342900">
              <a:buClr>
                <a:srgbClr val="C00000"/>
              </a:buClr>
              <a:buFont typeface="Wingdings" panose="05000000000000000000" pitchFamily="2" charset="2"/>
              <a:buChar char="§"/>
              <a:tabLst>
                <a:tab pos="1709738" algn="l"/>
              </a:tabLst>
            </a:pPr>
            <a:r>
              <a:rPr lang="en-US" sz="2700" dirty="0" smtClean="0">
                <a:solidFill>
                  <a:srgbClr val="000000"/>
                </a:solidFill>
                <a:latin typeface="Arial" panose="020B0604020202020204" pitchFamily="34" charset="0"/>
                <a:cs typeface="Arial" panose="020B0604020202020204" pitchFamily="34" charset="0"/>
              </a:rPr>
              <a:t>If </a:t>
            </a:r>
            <a:r>
              <a:rPr lang="en-US" sz="2700" dirty="0">
                <a:solidFill>
                  <a:srgbClr val="000000"/>
                </a:solidFill>
                <a:latin typeface="Arial" panose="020B0604020202020204" pitchFamily="34" charset="0"/>
                <a:cs typeface="Arial" panose="020B0604020202020204" pitchFamily="34" charset="0"/>
              </a:rPr>
              <a:t>you want to measure its </a:t>
            </a:r>
            <a:r>
              <a:rPr lang="en-US" sz="2700" dirty="0" smtClean="0">
                <a:solidFill>
                  <a:srgbClr val="000000"/>
                </a:solidFill>
                <a:latin typeface="Arial" panose="020B0604020202020204" pitchFamily="34" charset="0"/>
                <a:cs typeface="Arial" panose="020B0604020202020204" pitchFamily="34" charset="0"/>
              </a:rPr>
              <a:t>volume accurately</a:t>
            </a:r>
            <a:r>
              <a:rPr lang="en-US" sz="2700" dirty="0">
                <a:solidFill>
                  <a:srgbClr val="000000"/>
                </a:solidFill>
                <a:latin typeface="Arial" panose="020B0604020202020204" pitchFamily="34" charset="0"/>
                <a:cs typeface="Arial" panose="020B0604020202020204" pitchFamily="34" charset="0"/>
              </a:rPr>
              <a:t>, use a gas syringe.</a:t>
            </a:r>
            <a:endParaRPr lang="en-GB" sz="2700" u="sng" baseline="30000" dirty="0">
              <a:solidFill>
                <a:srgbClr val="FF0000"/>
              </a:solidFill>
              <a:latin typeface="Arial" panose="020B0604020202020204" pitchFamily="34" charset="0"/>
              <a:cs typeface="Arial" panose="020B0604020202020204" pitchFamily="34" charset="0"/>
            </a:endParaRPr>
          </a:p>
        </p:txBody>
      </p:sp>
      <p:sp>
        <p:nvSpPr>
          <p:cNvPr id="10" name="Oval 9"/>
          <p:cNvSpPr/>
          <p:nvPr/>
        </p:nvSpPr>
        <p:spPr>
          <a:xfrm rot="1078849">
            <a:off x="8577632" y="962365"/>
            <a:ext cx="411236" cy="402503"/>
          </a:xfrm>
          <a:prstGeom prst="ellipse">
            <a:avLst/>
          </a:prstGeom>
          <a:solidFill>
            <a:srgbClr val="0070C0"/>
          </a:solidFill>
          <a:ln w="57150">
            <a:solidFill>
              <a:srgbClr val="C1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a:t>
            </a:r>
            <a:endParaRPr lang="en-GB" b="1" dirty="0">
              <a:latin typeface="Arial" panose="020B0604020202020204" pitchFamily="34" charset="0"/>
              <a:cs typeface="Arial" panose="020B0604020202020204" pitchFamily="34" charset="0"/>
            </a:endParaRPr>
          </a:p>
        </p:txBody>
      </p:sp>
      <p:sp>
        <p:nvSpPr>
          <p:cNvPr id="11" name="TextBox 10">
            <a:hlinkClick r:id="rId3" action="ppaction://hlinksldjump"/>
          </p:cNvPr>
          <p:cNvSpPr txBox="1"/>
          <p:nvPr/>
        </p:nvSpPr>
        <p:spPr>
          <a:xfrm>
            <a:off x="8220815" y="2708920"/>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205214340"/>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GB" sz="3800" dirty="0" smtClean="0"/>
              <a:t>19.3 – </a:t>
            </a:r>
            <a:r>
              <a:rPr lang="en-US" sz="3800" dirty="0"/>
              <a:t>Working with </a:t>
            </a:r>
            <a:r>
              <a:rPr lang="en-US" sz="3800" dirty="0" smtClean="0"/>
              <a:t>Gases </a:t>
            </a:r>
            <a:r>
              <a:rPr lang="en-US" sz="3800" dirty="0"/>
              <a:t>in the </a:t>
            </a:r>
            <a:r>
              <a:rPr lang="en-US" sz="3800" dirty="0" smtClean="0"/>
              <a:t>Lab</a:t>
            </a:r>
            <a:endParaRPr lang="en-GB" sz="38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284</a:t>
            </a:r>
            <a:endParaRPr lang="en-GB" sz="1100" b="1" dirty="0">
              <a:latin typeface="Arial" panose="020B0604020202020204" pitchFamily="34" charset="0"/>
              <a:cs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300027156"/>
              </p:ext>
            </p:extLst>
          </p:nvPr>
        </p:nvGraphicFramePr>
        <p:xfrm>
          <a:off x="179512" y="1143992"/>
          <a:ext cx="8712968" cy="5486400"/>
        </p:xfrm>
        <a:graphic>
          <a:graphicData uri="http://schemas.openxmlformats.org/drawingml/2006/table">
            <a:tbl>
              <a:tblPr firstRow="1" bandRow="1">
                <a:tableStyleId>{5C22544A-7EE6-4342-B048-85BDC9FD1C3A}</a:tableStyleId>
              </a:tblPr>
              <a:tblGrid>
                <a:gridCol w="1152128"/>
                <a:gridCol w="1800200"/>
                <a:gridCol w="1872208"/>
                <a:gridCol w="2088232"/>
                <a:gridCol w="1800200"/>
              </a:tblGrid>
              <a:tr h="370840">
                <a:tc>
                  <a:txBody>
                    <a:bodyPr/>
                    <a:lstStyle/>
                    <a:p>
                      <a:r>
                        <a:rPr lang="en-GB" sz="1600" b="0" dirty="0" smtClean="0">
                          <a:solidFill>
                            <a:schemeClr val="tx1"/>
                          </a:solidFill>
                          <a:latin typeface="Arial" panose="020B0604020202020204" pitchFamily="34" charset="0"/>
                          <a:cs typeface="Arial" panose="020B0604020202020204" pitchFamily="34" charset="0"/>
                        </a:rPr>
                        <a:t>Method</a:t>
                      </a:r>
                      <a:endParaRPr lang="en-GB" sz="1600" b="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600" b="0" dirty="0" smtClean="0">
                          <a:solidFill>
                            <a:schemeClr val="tx1"/>
                          </a:solidFill>
                          <a:latin typeface="Arial" panose="020B0604020202020204" pitchFamily="34" charset="0"/>
                          <a:cs typeface="Arial" panose="020B0604020202020204" pitchFamily="34" charset="0"/>
                        </a:rPr>
                        <a:t>upward displacement</a:t>
                      </a:r>
                    </a:p>
                    <a:p>
                      <a:r>
                        <a:rPr lang="en-GB" sz="1600" b="0" dirty="0" smtClean="0">
                          <a:solidFill>
                            <a:schemeClr val="tx1"/>
                          </a:solidFill>
                          <a:latin typeface="Arial" panose="020B0604020202020204" pitchFamily="34" charset="0"/>
                          <a:cs typeface="Arial" panose="020B0604020202020204" pitchFamily="34" charset="0"/>
                        </a:rPr>
                        <a:t>of air</a:t>
                      </a:r>
                      <a:endParaRPr lang="en-GB" sz="1600" b="0" dirty="0">
                        <a:solidFill>
                          <a:schemeClr val="tx1"/>
                        </a:solidFill>
                        <a:latin typeface="Arial" panose="020B0604020202020204" pitchFamily="34" charset="0"/>
                        <a:cs typeface="Arial" panose="020B0604020202020204" pitchFamily="34" charset="0"/>
                      </a:endParaRPr>
                    </a:p>
                  </a:txBody>
                  <a:tcPr>
                    <a:solidFill>
                      <a:srgbClr val="EEF7E9"/>
                    </a:solidFill>
                  </a:tcPr>
                </a:tc>
                <a:tc>
                  <a:txBody>
                    <a:bodyPr/>
                    <a:lstStyle/>
                    <a:p>
                      <a:r>
                        <a:rPr lang="en-GB" sz="1600" b="0" dirty="0" smtClean="0">
                          <a:solidFill>
                            <a:schemeClr val="tx1"/>
                          </a:solidFill>
                          <a:latin typeface="Arial" panose="020B0604020202020204" pitchFamily="34" charset="0"/>
                          <a:cs typeface="Arial" panose="020B0604020202020204" pitchFamily="34" charset="0"/>
                        </a:rPr>
                        <a:t>downward displacement</a:t>
                      </a:r>
                    </a:p>
                    <a:p>
                      <a:r>
                        <a:rPr lang="en-GB" sz="1600" b="0" dirty="0" smtClean="0">
                          <a:solidFill>
                            <a:schemeClr val="tx1"/>
                          </a:solidFill>
                          <a:latin typeface="Arial" panose="020B0604020202020204" pitchFamily="34" charset="0"/>
                          <a:cs typeface="Arial" panose="020B0604020202020204" pitchFamily="34" charset="0"/>
                        </a:rPr>
                        <a:t>of air</a:t>
                      </a:r>
                      <a:endParaRPr lang="en-GB" sz="1600" b="0" dirty="0">
                        <a:solidFill>
                          <a:schemeClr val="tx1"/>
                        </a:solidFill>
                        <a:latin typeface="Arial" panose="020B0604020202020204" pitchFamily="34" charset="0"/>
                        <a:cs typeface="Arial" panose="020B0604020202020204" pitchFamily="34" charset="0"/>
                      </a:endParaRPr>
                    </a:p>
                  </a:txBody>
                  <a:tcPr>
                    <a:solidFill>
                      <a:srgbClr val="EEF7E9"/>
                    </a:solidFill>
                  </a:tcPr>
                </a:tc>
                <a:tc>
                  <a:txBody>
                    <a:bodyPr/>
                    <a:lstStyle/>
                    <a:p>
                      <a:r>
                        <a:rPr lang="en-GB" sz="1600" b="0" dirty="0" smtClean="0">
                          <a:solidFill>
                            <a:schemeClr val="tx1"/>
                          </a:solidFill>
                          <a:latin typeface="Arial" panose="020B0604020202020204" pitchFamily="34" charset="0"/>
                          <a:cs typeface="Arial" panose="020B0604020202020204" pitchFamily="34" charset="0"/>
                        </a:rPr>
                        <a:t>over water</a:t>
                      </a:r>
                      <a:endParaRPr lang="en-GB" sz="1600" b="0" dirty="0">
                        <a:solidFill>
                          <a:schemeClr val="tx1"/>
                        </a:solidFill>
                        <a:latin typeface="Arial" panose="020B0604020202020204" pitchFamily="34" charset="0"/>
                        <a:cs typeface="Arial" panose="020B0604020202020204" pitchFamily="34" charset="0"/>
                      </a:endParaRPr>
                    </a:p>
                  </a:txBody>
                  <a:tcPr>
                    <a:solidFill>
                      <a:srgbClr val="EEF7E9"/>
                    </a:solidFill>
                  </a:tcPr>
                </a:tc>
                <a:tc>
                  <a:txBody>
                    <a:bodyPr/>
                    <a:lstStyle/>
                    <a:p>
                      <a:r>
                        <a:rPr lang="en-GB" sz="1600" b="0" dirty="0" smtClean="0">
                          <a:solidFill>
                            <a:schemeClr val="tx1"/>
                          </a:solidFill>
                          <a:latin typeface="Arial" panose="020B0604020202020204" pitchFamily="34" charset="0"/>
                          <a:cs typeface="Arial" panose="020B0604020202020204" pitchFamily="34" charset="0"/>
                        </a:rPr>
                        <a:t>gas syringe</a:t>
                      </a:r>
                      <a:endParaRPr lang="en-GB" sz="1600" b="0" dirty="0">
                        <a:solidFill>
                          <a:schemeClr val="tx1"/>
                        </a:solidFill>
                        <a:latin typeface="Arial" panose="020B0604020202020204" pitchFamily="34" charset="0"/>
                        <a:cs typeface="Arial" panose="020B0604020202020204" pitchFamily="34" charset="0"/>
                      </a:endParaRPr>
                    </a:p>
                  </a:txBody>
                  <a:tcPr>
                    <a:solidFill>
                      <a:srgbClr val="EEF7E9"/>
                    </a:solidFill>
                  </a:tcPr>
                </a:tc>
              </a:tr>
              <a:tr h="370840">
                <a:tc>
                  <a:txBody>
                    <a:bodyPr/>
                    <a:lstStyle/>
                    <a:p>
                      <a:r>
                        <a:rPr lang="en-GB" sz="1600" dirty="0" smtClean="0">
                          <a:solidFill>
                            <a:schemeClr val="tx1"/>
                          </a:solidFill>
                          <a:latin typeface="Arial" panose="020B0604020202020204" pitchFamily="34" charset="0"/>
                          <a:cs typeface="Arial" panose="020B0604020202020204" pitchFamily="34" charset="0"/>
                        </a:rPr>
                        <a:t>Use when…</a:t>
                      </a:r>
                      <a:endParaRPr lang="en-GB" sz="16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US" sz="1600" dirty="0" smtClean="0">
                          <a:solidFill>
                            <a:schemeClr val="tx1"/>
                          </a:solidFill>
                          <a:latin typeface="Arial" panose="020B0604020202020204" pitchFamily="34" charset="0"/>
                          <a:cs typeface="Arial" panose="020B0604020202020204" pitchFamily="34" charset="0"/>
                        </a:rPr>
                        <a:t>the gas is heavier than air</a:t>
                      </a:r>
                      <a:endParaRPr lang="en-GB" sz="1600" dirty="0">
                        <a:solidFill>
                          <a:schemeClr val="tx1"/>
                        </a:solidFill>
                        <a:latin typeface="Arial" panose="020B0604020202020204" pitchFamily="34" charset="0"/>
                        <a:cs typeface="Arial" panose="020B0604020202020204" pitchFamily="34" charset="0"/>
                      </a:endParaRPr>
                    </a:p>
                  </a:txBody>
                  <a:tcPr/>
                </a:tc>
                <a:tc>
                  <a:txBody>
                    <a:bodyPr/>
                    <a:lstStyle/>
                    <a:p>
                      <a:r>
                        <a:rPr lang="en-US" sz="1600" dirty="0" smtClean="0">
                          <a:solidFill>
                            <a:schemeClr val="tx1"/>
                          </a:solidFill>
                          <a:latin typeface="Arial" panose="020B0604020202020204" pitchFamily="34" charset="0"/>
                          <a:cs typeface="Arial" panose="020B0604020202020204" pitchFamily="34" charset="0"/>
                        </a:rPr>
                        <a:t>the gas is lighter than air</a:t>
                      </a:r>
                      <a:endParaRPr lang="en-GB" sz="1600" dirty="0">
                        <a:solidFill>
                          <a:schemeClr val="tx1"/>
                        </a:solidFill>
                        <a:latin typeface="Arial" panose="020B0604020202020204" pitchFamily="34" charset="0"/>
                        <a:cs typeface="Arial" panose="020B0604020202020204" pitchFamily="34" charset="0"/>
                      </a:endParaRPr>
                    </a:p>
                  </a:txBody>
                  <a:tcPr/>
                </a:tc>
                <a:tc>
                  <a:txBody>
                    <a:bodyPr/>
                    <a:lstStyle/>
                    <a:p>
                      <a:r>
                        <a:rPr lang="en-US" sz="1600" dirty="0" smtClean="0">
                          <a:solidFill>
                            <a:schemeClr val="tx1"/>
                          </a:solidFill>
                          <a:latin typeface="Arial" panose="020B0604020202020204" pitchFamily="34" charset="0"/>
                          <a:cs typeface="Arial" panose="020B0604020202020204" pitchFamily="34" charset="0"/>
                        </a:rPr>
                        <a:t>the gas is sparingly</a:t>
                      </a:r>
                    </a:p>
                    <a:p>
                      <a:r>
                        <a:rPr lang="en-US" sz="1600" dirty="0" smtClean="0">
                          <a:solidFill>
                            <a:schemeClr val="tx1"/>
                          </a:solidFill>
                          <a:latin typeface="Arial" panose="020B0604020202020204" pitchFamily="34" charset="0"/>
                          <a:cs typeface="Arial" panose="020B0604020202020204" pitchFamily="34" charset="0"/>
                        </a:rPr>
                        <a:t>soluble in water</a:t>
                      </a:r>
                      <a:endParaRPr lang="en-GB" sz="1600" dirty="0">
                        <a:solidFill>
                          <a:schemeClr val="tx1"/>
                        </a:solidFill>
                        <a:latin typeface="Arial" panose="020B0604020202020204" pitchFamily="34" charset="0"/>
                        <a:cs typeface="Arial" panose="020B0604020202020204" pitchFamily="34" charset="0"/>
                      </a:endParaRPr>
                    </a:p>
                  </a:txBody>
                  <a:tcPr/>
                </a:tc>
                <a:tc>
                  <a:txBody>
                    <a:bodyPr/>
                    <a:lstStyle/>
                    <a:p>
                      <a:r>
                        <a:rPr lang="en-US" sz="1600" dirty="0" smtClean="0">
                          <a:solidFill>
                            <a:schemeClr val="tx1"/>
                          </a:solidFill>
                          <a:latin typeface="Arial" panose="020B0604020202020204" pitchFamily="34" charset="0"/>
                          <a:cs typeface="Arial" panose="020B0604020202020204" pitchFamily="34" charset="0"/>
                        </a:rPr>
                        <a:t>you want to measure</a:t>
                      </a:r>
                    </a:p>
                    <a:p>
                      <a:r>
                        <a:rPr lang="en-US" sz="1600" dirty="0" smtClean="0">
                          <a:solidFill>
                            <a:schemeClr val="tx1"/>
                          </a:solidFill>
                          <a:latin typeface="Arial" panose="020B0604020202020204" pitchFamily="34" charset="0"/>
                          <a:cs typeface="Arial" panose="020B0604020202020204" pitchFamily="34" charset="0"/>
                        </a:rPr>
                        <a:t>the volume accurately</a:t>
                      </a:r>
                      <a:endParaRPr lang="en-GB" sz="1600" dirty="0">
                        <a:solidFill>
                          <a:schemeClr val="tx1"/>
                        </a:solidFill>
                        <a:latin typeface="Arial" panose="020B0604020202020204" pitchFamily="34" charset="0"/>
                        <a:cs typeface="Arial" panose="020B0604020202020204" pitchFamily="34" charset="0"/>
                      </a:endParaRPr>
                    </a:p>
                  </a:txBody>
                  <a:tcPr/>
                </a:tc>
              </a:tr>
              <a:tr h="370840">
                <a:tc>
                  <a:txBody>
                    <a:bodyPr/>
                    <a:lstStyle/>
                    <a:p>
                      <a:r>
                        <a:rPr lang="en-GB" sz="1600" dirty="0" smtClean="0">
                          <a:solidFill>
                            <a:schemeClr val="tx1"/>
                          </a:solidFill>
                          <a:latin typeface="Arial" panose="020B0604020202020204" pitchFamily="34" charset="0"/>
                          <a:cs typeface="Arial" panose="020B0604020202020204" pitchFamily="34" charset="0"/>
                        </a:rPr>
                        <a:t>Apparatus</a:t>
                      </a:r>
                      <a:endParaRPr lang="en-GB" sz="16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600" dirty="0" smtClean="0">
                          <a:solidFill>
                            <a:schemeClr val="tx1"/>
                          </a:solidFill>
                          <a:latin typeface="Arial" panose="020B0604020202020204" pitchFamily="34" charset="0"/>
                          <a:cs typeface="Arial" panose="020B0604020202020204" pitchFamily="34" charset="0"/>
                        </a:rPr>
                        <a:t/>
                      </a:r>
                      <a:br>
                        <a:rPr lang="en-GB" sz="1600" dirty="0" smtClean="0">
                          <a:solidFill>
                            <a:schemeClr val="tx1"/>
                          </a:solidFill>
                          <a:latin typeface="Arial" panose="020B0604020202020204" pitchFamily="34" charset="0"/>
                          <a:cs typeface="Arial" panose="020B0604020202020204" pitchFamily="34" charset="0"/>
                        </a:rPr>
                      </a:br>
                      <a:r>
                        <a:rPr lang="en-GB" sz="1600" dirty="0" smtClean="0">
                          <a:solidFill>
                            <a:schemeClr val="tx1"/>
                          </a:solidFill>
                          <a:latin typeface="Arial" panose="020B0604020202020204" pitchFamily="34" charset="0"/>
                          <a:cs typeface="Arial" panose="020B0604020202020204" pitchFamily="34" charset="0"/>
                        </a:rPr>
                        <a:t/>
                      </a:r>
                      <a:br>
                        <a:rPr lang="en-GB" sz="1600" dirty="0" smtClean="0">
                          <a:solidFill>
                            <a:schemeClr val="tx1"/>
                          </a:solidFill>
                          <a:latin typeface="Arial" panose="020B0604020202020204" pitchFamily="34" charset="0"/>
                          <a:cs typeface="Arial" panose="020B0604020202020204" pitchFamily="34" charset="0"/>
                        </a:rPr>
                      </a:br>
                      <a:r>
                        <a:rPr lang="en-GB" sz="1600" dirty="0" smtClean="0">
                          <a:solidFill>
                            <a:schemeClr val="tx1"/>
                          </a:solidFill>
                          <a:latin typeface="Arial" panose="020B0604020202020204" pitchFamily="34" charset="0"/>
                          <a:cs typeface="Arial" panose="020B0604020202020204" pitchFamily="34" charset="0"/>
                        </a:rPr>
                        <a:t/>
                      </a:r>
                      <a:br>
                        <a:rPr lang="en-GB" sz="1600" dirty="0" smtClean="0">
                          <a:solidFill>
                            <a:schemeClr val="tx1"/>
                          </a:solidFill>
                          <a:latin typeface="Arial" panose="020B0604020202020204" pitchFamily="34" charset="0"/>
                          <a:cs typeface="Arial" panose="020B0604020202020204" pitchFamily="34" charset="0"/>
                        </a:rPr>
                      </a:br>
                      <a:r>
                        <a:rPr lang="en-GB" sz="1600" dirty="0" smtClean="0">
                          <a:solidFill>
                            <a:schemeClr val="tx1"/>
                          </a:solidFill>
                          <a:latin typeface="Arial" panose="020B0604020202020204" pitchFamily="34" charset="0"/>
                          <a:cs typeface="Arial" panose="020B0604020202020204" pitchFamily="34" charset="0"/>
                        </a:rPr>
                        <a:t/>
                      </a:r>
                      <a:br>
                        <a:rPr lang="en-GB" sz="1600" dirty="0" smtClean="0">
                          <a:solidFill>
                            <a:schemeClr val="tx1"/>
                          </a:solidFill>
                          <a:latin typeface="Arial" panose="020B0604020202020204" pitchFamily="34" charset="0"/>
                          <a:cs typeface="Arial" panose="020B0604020202020204" pitchFamily="34" charset="0"/>
                        </a:rPr>
                      </a:br>
                      <a:endParaRPr lang="en-GB" sz="1600" dirty="0">
                        <a:solidFill>
                          <a:schemeClr val="tx1"/>
                        </a:solidFill>
                        <a:latin typeface="Arial" panose="020B0604020202020204" pitchFamily="34" charset="0"/>
                        <a:cs typeface="Arial" panose="020B0604020202020204" pitchFamily="34" charset="0"/>
                      </a:endParaRPr>
                    </a:p>
                  </a:txBody>
                  <a:tcPr>
                    <a:solidFill>
                      <a:srgbClr val="E4F1D8"/>
                    </a:solidFill>
                  </a:tcPr>
                </a:tc>
                <a:tc>
                  <a:txBody>
                    <a:bodyPr/>
                    <a:lstStyle/>
                    <a:p>
                      <a:endParaRPr lang="en-GB" sz="1600" dirty="0">
                        <a:solidFill>
                          <a:schemeClr val="tx1"/>
                        </a:solidFill>
                        <a:latin typeface="Arial" panose="020B0604020202020204" pitchFamily="34" charset="0"/>
                        <a:cs typeface="Arial" panose="020B0604020202020204" pitchFamily="34" charset="0"/>
                      </a:endParaRPr>
                    </a:p>
                  </a:txBody>
                  <a:tcPr>
                    <a:solidFill>
                      <a:srgbClr val="E4F1D8"/>
                    </a:solidFill>
                  </a:tcPr>
                </a:tc>
                <a:tc>
                  <a:txBody>
                    <a:bodyPr/>
                    <a:lstStyle/>
                    <a:p>
                      <a:endParaRPr lang="en-GB" sz="1600" dirty="0" smtClean="0">
                        <a:solidFill>
                          <a:schemeClr val="tx1"/>
                        </a:solidFill>
                        <a:latin typeface="Arial" panose="020B0604020202020204" pitchFamily="34" charset="0"/>
                        <a:cs typeface="Arial" panose="020B0604020202020204" pitchFamily="34" charset="0"/>
                      </a:endParaRPr>
                    </a:p>
                    <a:p>
                      <a:endParaRPr lang="en-GB" sz="1600" dirty="0" smtClean="0">
                        <a:solidFill>
                          <a:schemeClr val="tx1"/>
                        </a:solidFill>
                        <a:latin typeface="Arial" panose="020B0604020202020204" pitchFamily="34" charset="0"/>
                        <a:cs typeface="Arial" panose="020B0604020202020204" pitchFamily="34" charset="0"/>
                      </a:endParaRPr>
                    </a:p>
                    <a:p>
                      <a:endParaRPr lang="en-GB" sz="1600" dirty="0" smtClean="0">
                        <a:solidFill>
                          <a:schemeClr val="tx1"/>
                        </a:solidFill>
                        <a:latin typeface="Arial" panose="020B0604020202020204" pitchFamily="34" charset="0"/>
                        <a:cs typeface="Arial" panose="020B0604020202020204" pitchFamily="34" charset="0"/>
                      </a:endParaRPr>
                    </a:p>
                    <a:p>
                      <a:endParaRPr lang="en-GB" sz="1600" dirty="0" smtClean="0">
                        <a:solidFill>
                          <a:schemeClr val="tx1"/>
                        </a:solidFill>
                        <a:latin typeface="Arial" panose="020B0604020202020204" pitchFamily="34" charset="0"/>
                        <a:cs typeface="Arial" panose="020B0604020202020204" pitchFamily="34" charset="0"/>
                      </a:endParaRPr>
                    </a:p>
                    <a:p>
                      <a:endParaRPr lang="en-GB" sz="1600" dirty="0" smtClean="0">
                        <a:solidFill>
                          <a:schemeClr val="tx1"/>
                        </a:solidFill>
                        <a:latin typeface="Arial" panose="020B0604020202020204" pitchFamily="34" charset="0"/>
                        <a:cs typeface="Arial" panose="020B0604020202020204" pitchFamily="34" charset="0"/>
                      </a:endParaRPr>
                    </a:p>
                    <a:p>
                      <a:endParaRPr lang="en-GB" sz="1600" dirty="0" smtClean="0">
                        <a:solidFill>
                          <a:schemeClr val="tx1"/>
                        </a:solidFill>
                        <a:latin typeface="Arial" panose="020B0604020202020204" pitchFamily="34" charset="0"/>
                        <a:cs typeface="Arial" panose="020B0604020202020204" pitchFamily="34" charset="0"/>
                      </a:endParaRPr>
                    </a:p>
                    <a:p>
                      <a:endParaRPr lang="en-GB" sz="1600" dirty="0" smtClean="0">
                        <a:solidFill>
                          <a:schemeClr val="tx1"/>
                        </a:solidFill>
                        <a:latin typeface="Arial" panose="020B0604020202020204" pitchFamily="34" charset="0"/>
                        <a:cs typeface="Arial" panose="020B0604020202020204" pitchFamily="34" charset="0"/>
                      </a:endParaRPr>
                    </a:p>
                    <a:p>
                      <a:endParaRPr lang="en-GB" sz="1600" dirty="0" smtClean="0">
                        <a:solidFill>
                          <a:schemeClr val="tx1"/>
                        </a:solidFill>
                        <a:latin typeface="Arial" panose="020B0604020202020204" pitchFamily="34" charset="0"/>
                        <a:cs typeface="Arial" panose="020B0604020202020204" pitchFamily="34" charset="0"/>
                      </a:endParaRPr>
                    </a:p>
                  </a:txBody>
                  <a:tcPr>
                    <a:solidFill>
                      <a:srgbClr val="E4F1D8"/>
                    </a:solidFill>
                  </a:tcPr>
                </a:tc>
                <a:tc>
                  <a:txBody>
                    <a:bodyPr/>
                    <a:lstStyle/>
                    <a:p>
                      <a:endParaRPr lang="en-GB" sz="1600" dirty="0">
                        <a:solidFill>
                          <a:schemeClr val="tx1"/>
                        </a:solidFill>
                        <a:latin typeface="Arial" panose="020B0604020202020204" pitchFamily="34" charset="0"/>
                        <a:cs typeface="Arial" panose="020B0604020202020204" pitchFamily="34" charset="0"/>
                      </a:endParaRPr>
                    </a:p>
                  </a:txBody>
                  <a:tcPr>
                    <a:solidFill>
                      <a:srgbClr val="E4F1D8"/>
                    </a:solidFill>
                  </a:tcPr>
                </a:tc>
              </a:tr>
              <a:tr h="370840">
                <a:tc>
                  <a:txBody>
                    <a:bodyPr/>
                    <a:lstStyle/>
                    <a:p>
                      <a:r>
                        <a:rPr lang="en-GB" sz="1600" dirty="0" smtClean="0">
                          <a:solidFill>
                            <a:schemeClr val="tx1"/>
                          </a:solidFill>
                          <a:latin typeface="Arial" panose="020B0604020202020204" pitchFamily="34" charset="0"/>
                          <a:cs typeface="Arial" panose="020B0604020202020204" pitchFamily="34" charset="0"/>
                        </a:rPr>
                        <a:t>Examples</a:t>
                      </a:r>
                      <a:endParaRPr lang="en-GB" sz="1600" dirty="0">
                        <a:solidFill>
                          <a:schemeClr val="tx1"/>
                        </a:solidFill>
                        <a:latin typeface="Arial" panose="020B0604020202020204" pitchFamily="34" charset="0"/>
                        <a:cs typeface="Arial" panose="020B0604020202020204" pitchFamily="34" charset="0"/>
                      </a:endParaRPr>
                    </a:p>
                  </a:txBody>
                  <a:tcPr>
                    <a:solidFill>
                      <a:srgbClr val="92D050"/>
                    </a:solidFill>
                  </a:tcPr>
                </a:tc>
                <a:tc>
                  <a:txBody>
                    <a:bodyPr/>
                    <a:lstStyle/>
                    <a:p>
                      <a:r>
                        <a:rPr lang="en-GB" sz="1600" dirty="0" smtClean="0">
                          <a:solidFill>
                            <a:schemeClr val="tx1"/>
                          </a:solidFill>
                          <a:latin typeface="Arial" panose="020B0604020202020204" pitchFamily="34" charset="0"/>
                          <a:cs typeface="Arial" panose="020B0604020202020204" pitchFamily="34" charset="0"/>
                        </a:rPr>
                        <a:t>carbon dioxide, CO</a:t>
                      </a:r>
                      <a:r>
                        <a:rPr lang="en-GB" sz="1600" baseline="-25000" dirty="0" smtClean="0">
                          <a:solidFill>
                            <a:schemeClr val="tx1"/>
                          </a:solidFill>
                          <a:latin typeface="Arial" panose="020B0604020202020204" pitchFamily="34" charset="0"/>
                          <a:cs typeface="Arial" panose="020B0604020202020204" pitchFamily="34" charset="0"/>
                        </a:rPr>
                        <a:t>2</a:t>
                      </a:r>
                    </a:p>
                    <a:p>
                      <a:r>
                        <a:rPr lang="en-GB" sz="1600" dirty="0" err="1" smtClean="0">
                          <a:solidFill>
                            <a:schemeClr val="tx1"/>
                          </a:solidFill>
                          <a:latin typeface="Arial" panose="020B0604020202020204" pitchFamily="34" charset="0"/>
                          <a:cs typeface="Arial" panose="020B0604020202020204" pitchFamily="34" charset="0"/>
                        </a:rPr>
                        <a:t>sulfur</a:t>
                      </a:r>
                      <a:r>
                        <a:rPr lang="en-GB" sz="1600" dirty="0" smtClean="0">
                          <a:solidFill>
                            <a:schemeClr val="tx1"/>
                          </a:solidFill>
                          <a:latin typeface="Arial" panose="020B0604020202020204" pitchFamily="34" charset="0"/>
                          <a:cs typeface="Arial" panose="020B0604020202020204" pitchFamily="34" charset="0"/>
                        </a:rPr>
                        <a:t> dioxide, SO</a:t>
                      </a:r>
                      <a:r>
                        <a:rPr lang="en-GB" sz="1600" baseline="-25000" dirty="0" smtClean="0">
                          <a:solidFill>
                            <a:schemeClr val="tx1"/>
                          </a:solidFill>
                          <a:latin typeface="Arial" panose="020B0604020202020204" pitchFamily="34" charset="0"/>
                          <a:cs typeface="Arial" panose="020B0604020202020204" pitchFamily="34" charset="0"/>
                        </a:rPr>
                        <a:t>2</a:t>
                      </a:r>
                    </a:p>
                    <a:p>
                      <a:r>
                        <a:rPr lang="en-GB" sz="1600" dirty="0" smtClean="0">
                          <a:solidFill>
                            <a:schemeClr val="tx1"/>
                          </a:solidFill>
                          <a:latin typeface="Arial" panose="020B0604020202020204" pitchFamily="34" charset="0"/>
                          <a:cs typeface="Arial" panose="020B0604020202020204" pitchFamily="34" charset="0"/>
                        </a:rPr>
                        <a:t>hydrogen chloride, </a:t>
                      </a:r>
                      <a:r>
                        <a:rPr lang="en-GB" sz="1600" dirty="0" err="1" smtClean="0">
                          <a:solidFill>
                            <a:schemeClr val="tx1"/>
                          </a:solidFill>
                          <a:latin typeface="Arial" panose="020B0604020202020204" pitchFamily="34" charset="0"/>
                          <a:cs typeface="Arial" panose="020B0604020202020204" pitchFamily="34" charset="0"/>
                        </a:rPr>
                        <a:t>HCl</a:t>
                      </a:r>
                      <a:endParaRPr lang="en-GB" sz="1600" dirty="0">
                        <a:solidFill>
                          <a:schemeClr val="tx1"/>
                        </a:solidFill>
                        <a:latin typeface="Arial" panose="020B0604020202020204" pitchFamily="34" charset="0"/>
                        <a:cs typeface="Arial" panose="020B0604020202020204" pitchFamily="34" charset="0"/>
                      </a:endParaRPr>
                    </a:p>
                  </a:txBody>
                  <a:tcPr/>
                </a:tc>
                <a:tc>
                  <a:txBody>
                    <a:bodyPr/>
                    <a:lstStyle/>
                    <a:p>
                      <a:r>
                        <a:rPr lang="en-GB" sz="1600" dirty="0" smtClean="0">
                          <a:solidFill>
                            <a:schemeClr val="tx1"/>
                          </a:solidFill>
                          <a:latin typeface="Arial" panose="020B0604020202020204" pitchFamily="34" charset="0"/>
                          <a:cs typeface="Arial" panose="020B0604020202020204" pitchFamily="34" charset="0"/>
                        </a:rPr>
                        <a:t>ammonia, NH</a:t>
                      </a:r>
                      <a:r>
                        <a:rPr lang="en-GB" sz="1600" baseline="-25000" dirty="0" smtClean="0">
                          <a:solidFill>
                            <a:schemeClr val="tx1"/>
                          </a:solidFill>
                          <a:latin typeface="Arial" panose="020B0604020202020204" pitchFamily="34" charset="0"/>
                          <a:cs typeface="Arial" panose="020B0604020202020204" pitchFamily="34" charset="0"/>
                        </a:rPr>
                        <a:t>3</a:t>
                      </a:r>
                    </a:p>
                    <a:p>
                      <a:r>
                        <a:rPr lang="en-GB" sz="1600" dirty="0" smtClean="0">
                          <a:solidFill>
                            <a:schemeClr val="tx1"/>
                          </a:solidFill>
                          <a:latin typeface="Arial" panose="020B0604020202020204" pitchFamily="34" charset="0"/>
                          <a:cs typeface="Arial" panose="020B0604020202020204" pitchFamily="34" charset="0"/>
                        </a:rPr>
                        <a:t>hydrogen, H</a:t>
                      </a:r>
                      <a:r>
                        <a:rPr lang="en-GB" sz="1600" baseline="-25000" dirty="0" smtClean="0">
                          <a:solidFill>
                            <a:schemeClr val="tx1"/>
                          </a:solidFill>
                          <a:latin typeface="Arial" panose="020B0604020202020204" pitchFamily="34" charset="0"/>
                          <a:cs typeface="Arial" panose="020B0604020202020204" pitchFamily="34" charset="0"/>
                        </a:rPr>
                        <a:t>2</a:t>
                      </a:r>
                      <a:endParaRPr lang="en-GB" sz="1600" baseline="-25000" dirty="0">
                        <a:solidFill>
                          <a:schemeClr val="tx1"/>
                        </a:solidFill>
                        <a:latin typeface="Arial" panose="020B0604020202020204" pitchFamily="34" charset="0"/>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carbon dioxide, CO</a:t>
                      </a:r>
                      <a:r>
                        <a:rPr kumimoji="0" lang="en-GB" sz="16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hydrogen, H</a:t>
                      </a:r>
                      <a:r>
                        <a:rPr kumimoji="0" lang="en-GB" sz="16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oxygen, O</a:t>
                      </a:r>
                      <a:r>
                        <a:rPr kumimoji="0" lang="en-GB" sz="16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endParaRPr lang="en-GB" sz="1600" baseline="-25000" dirty="0">
                        <a:solidFill>
                          <a:schemeClr val="tx1"/>
                        </a:solidFill>
                        <a:latin typeface="Arial" panose="020B0604020202020204" pitchFamily="34" charset="0"/>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any gas</a:t>
                      </a:r>
                      <a:endParaRPr lang="en-GB" sz="1600" dirty="0">
                        <a:solidFill>
                          <a:schemeClr val="tx1"/>
                        </a:solidFill>
                        <a:latin typeface="Arial" panose="020B0604020202020204" pitchFamily="34" charset="0"/>
                        <a:cs typeface="Arial" panose="020B0604020202020204" pitchFamily="34" charset="0"/>
                      </a:endParaRPr>
                    </a:p>
                  </a:txBody>
                  <a:tcPr/>
                </a:tc>
              </a:tr>
            </a:tbl>
          </a:graphicData>
        </a:graphic>
      </p:graphicFrame>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03648" y="3130919"/>
            <a:ext cx="1584176" cy="1915750"/>
          </a:xfrm>
          <a:prstGeom prst="rect">
            <a:avLst/>
          </a:prstGeom>
        </p:spPr>
      </p:pic>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03848" y="3140968"/>
            <a:ext cx="1584176" cy="1915750"/>
          </a:xfrm>
          <a:prstGeom prst="rect">
            <a:avLst/>
          </a:prstGeom>
        </p:spPr>
      </p:pic>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65651" y="3212976"/>
            <a:ext cx="2026629" cy="1610993"/>
          </a:xfrm>
          <a:prstGeom prst="rect">
            <a:avLst/>
          </a:prstGeom>
        </p:spPr>
      </p:pic>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164288" y="3645024"/>
            <a:ext cx="1609328" cy="576064"/>
          </a:xfrm>
          <a:prstGeom prst="rect">
            <a:avLst/>
          </a:prstGeom>
        </p:spPr>
      </p:pic>
      <p:sp>
        <p:nvSpPr>
          <p:cNvPr id="15" name="TextBox 14">
            <a:hlinkClick r:id="rId7" action="ppaction://hlinksldjump"/>
          </p:cNvPr>
          <p:cNvSpPr txBox="1"/>
          <p:nvPr/>
        </p:nvSpPr>
        <p:spPr>
          <a:xfrm>
            <a:off x="8220815" y="5838363"/>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2895964705"/>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GB" sz="3800" dirty="0" smtClean="0"/>
              <a:t>19.3 – </a:t>
            </a:r>
            <a:r>
              <a:rPr lang="en-US" sz="3800" dirty="0"/>
              <a:t>Working with </a:t>
            </a:r>
            <a:r>
              <a:rPr lang="en-US" sz="3800" dirty="0" smtClean="0"/>
              <a:t>Gases </a:t>
            </a:r>
            <a:r>
              <a:rPr lang="en-US" sz="3800" dirty="0"/>
              <a:t>in the </a:t>
            </a:r>
            <a:r>
              <a:rPr lang="en-US" sz="3800" dirty="0" smtClean="0"/>
              <a:t>Lab</a:t>
            </a:r>
            <a:endParaRPr lang="en-GB" sz="3800" b="1" dirty="0" smtClean="0"/>
          </a:p>
        </p:txBody>
      </p:sp>
      <p:sp>
        <p:nvSpPr>
          <p:cNvPr id="34" name="Rectangle 33"/>
          <p:cNvSpPr/>
          <p:nvPr/>
        </p:nvSpPr>
        <p:spPr>
          <a:xfrm>
            <a:off x="179512" y="1124744"/>
            <a:ext cx="8712968" cy="1554272"/>
          </a:xfrm>
          <a:prstGeom prst="rect">
            <a:avLst/>
          </a:prstGeom>
        </p:spPr>
        <p:txBody>
          <a:bodyPr wrap="square">
            <a:spAutoFit/>
          </a:bodyPr>
          <a:lstStyle/>
          <a:p>
            <a:pPr marL="361950" indent="-361950">
              <a:buClr>
                <a:srgbClr val="0070C0"/>
              </a:buClr>
            </a:pPr>
            <a:r>
              <a:rPr lang="en-US" sz="1900" b="1" dirty="0">
                <a:solidFill>
                  <a:srgbClr val="C00000"/>
                </a:solidFill>
              </a:rPr>
              <a:t>Tests for gases</a:t>
            </a:r>
          </a:p>
          <a:p>
            <a:pPr marL="361950" indent="-361950">
              <a:buClr>
                <a:srgbClr val="0070C0"/>
              </a:buClr>
              <a:buFont typeface="Wingdings 3" panose="05040102010807070707" pitchFamily="18" charset="2"/>
              <a:buChar char=""/>
            </a:pPr>
            <a:r>
              <a:rPr lang="en-US" sz="1900" dirty="0"/>
              <a:t>You have a sample of gas. You think you know what it is, but you’re </a:t>
            </a:r>
            <a:r>
              <a:rPr lang="en-US" sz="1900" dirty="0" smtClean="0"/>
              <a:t>not sure</a:t>
            </a:r>
            <a:r>
              <a:rPr lang="en-US" sz="1900" dirty="0"/>
              <a:t>. So you need to do a test. Below are some tests for common gases.</a:t>
            </a:r>
          </a:p>
          <a:p>
            <a:pPr marL="361950" indent="-361950">
              <a:buClr>
                <a:srgbClr val="0070C0"/>
              </a:buClr>
              <a:buFont typeface="Wingdings 3" panose="05040102010807070707" pitchFamily="18" charset="2"/>
              <a:buChar char=""/>
            </a:pPr>
            <a:r>
              <a:rPr lang="en-US" sz="1900" dirty="0"/>
              <a:t>Each is based on particular properties of the gas, including its </a:t>
            </a:r>
            <a:r>
              <a:rPr lang="en-US" sz="1900" dirty="0" smtClean="0"/>
              <a:t>appearance, and </a:t>
            </a:r>
            <a:r>
              <a:rPr lang="en-US" sz="1900" dirty="0"/>
              <a:t>sometimes its smell.</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285</a:t>
            </a:r>
            <a:endParaRPr lang="en-GB" sz="11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449473176"/>
              </p:ext>
            </p:extLst>
          </p:nvPr>
        </p:nvGraphicFramePr>
        <p:xfrm>
          <a:off x="191586" y="2700946"/>
          <a:ext cx="8700894" cy="3845560"/>
        </p:xfrm>
        <a:graphic>
          <a:graphicData uri="http://schemas.openxmlformats.org/drawingml/2006/table">
            <a:tbl>
              <a:tblPr firstRow="1" bandRow="1">
                <a:tableStyleId>{5C22544A-7EE6-4342-B048-85BDC9FD1C3A}</a:tableStyleId>
              </a:tblPr>
              <a:tblGrid>
                <a:gridCol w="1932142"/>
                <a:gridCol w="6768752"/>
              </a:tblGrid>
              <a:tr h="370840">
                <a:tc>
                  <a:txBody>
                    <a:bodyPr/>
                    <a:lstStyle/>
                    <a:p>
                      <a:r>
                        <a:rPr lang="en-GB" dirty="0" smtClean="0">
                          <a:solidFill>
                            <a:schemeClr val="tx1"/>
                          </a:solidFill>
                          <a:latin typeface="Arial" panose="020B0604020202020204" pitchFamily="34" charset="0"/>
                          <a:cs typeface="Arial" panose="020B0604020202020204" pitchFamily="34" charset="0"/>
                        </a:rPr>
                        <a:t>Gas</a:t>
                      </a:r>
                      <a:endParaRPr lang="en-GB" dirty="0">
                        <a:solidFill>
                          <a:schemeClr val="tx1"/>
                        </a:solidFill>
                        <a:latin typeface="Arial" panose="020B0604020202020204" pitchFamily="34" charset="0"/>
                        <a:cs typeface="Arial" panose="020B0604020202020204" pitchFamily="34" charset="0"/>
                      </a:endParaRPr>
                    </a:p>
                  </a:txBody>
                  <a:tcPr/>
                </a:tc>
                <a:tc>
                  <a:txBody>
                    <a:bodyPr/>
                    <a:lstStyle/>
                    <a:p>
                      <a:r>
                        <a:rPr kumimoji="0" lang="en-GB" sz="1800" b="1" i="0" u="none" strike="noStrike" kern="1200" baseline="0" dirty="0" smtClean="0">
                          <a:solidFill>
                            <a:schemeClr val="tx1"/>
                          </a:solidFill>
                          <a:latin typeface="Arial" panose="020B0604020202020204" pitchFamily="34" charset="0"/>
                          <a:ea typeface="+mn-ea"/>
                          <a:cs typeface="Arial" panose="020B0604020202020204" pitchFamily="34" charset="0"/>
                        </a:rPr>
                        <a:t>Description and test details</a:t>
                      </a:r>
                      <a:endParaRPr lang="en-GB" b="1" dirty="0">
                        <a:solidFill>
                          <a:schemeClr val="tx1"/>
                        </a:solidFill>
                        <a:latin typeface="Arial" panose="020B0604020202020204" pitchFamily="34" charset="0"/>
                        <a:cs typeface="Arial" panose="020B0604020202020204" pitchFamily="34" charset="0"/>
                      </a:endParaRPr>
                    </a:p>
                  </a:txBody>
                  <a:tcPr/>
                </a:tc>
              </a:tr>
              <a:tr h="370840">
                <a:tc>
                  <a:txBody>
                    <a:bodyPr/>
                    <a:lstStyle/>
                    <a:p>
                      <a:r>
                        <a:rPr kumimoji="0" lang="en-GB" sz="1800" b="1" i="0" u="none" strike="noStrike" kern="1200" baseline="0" dirty="0" smtClean="0">
                          <a:solidFill>
                            <a:schemeClr val="dk1"/>
                          </a:solidFill>
                          <a:latin typeface="Arial" panose="020B0604020202020204" pitchFamily="34" charset="0"/>
                          <a:ea typeface="+mn-ea"/>
                          <a:cs typeface="Arial" panose="020B0604020202020204" pitchFamily="34" charset="0"/>
                        </a:rPr>
                        <a:t>Ammonia, NH</a:t>
                      </a:r>
                      <a:r>
                        <a:rPr kumimoji="0" lang="en-GB" sz="1800" b="1" i="0" u="none" strike="noStrike" kern="1200" baseline="-25000" dirty="0" smtClean="0">
                          <a:solidFill>
                            <a:schemeClr val="dk1"/>
                          </a:solidFill>
                          <a:latin typeface="Arial" panose="020B0604020202020204" pitchFamily="34" charset="0"/>
                          <a:ea typeface="+mn-ea"/>
                          <a:cs typeface="Arial" panose="020B0604020202020204" pitchFamily="34" charset="0"/>
                        </a:rPr>
                        <a:t>3</a:t>
                      </a:r>
                    </a:p>
                    <a:p>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Properties</a:t>
                      </a:r>
                    </a:p>
                    <a:p>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Test</a:t>
                      </a:r>
                    </a:p>
                    <a:p>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Result</a:t>
                      </a:r>
                      <a:endParaRPr lang="en-GB" dirty="0">
                        <a:latin typeface="Arial" panose="020B0604020202020204" pitchFamily="34" charset="0"/>
                        <a:cs typeface="Arial" panose="020B0604020202020204" pitchFamily="34" charset="0"/>
                      </a:endParaRPr>
                    </a:p>
                  </a:txBody>
                  <a:tcPr/>
                </a:tc>
                <a:tc>
                  <a:txBody>
                    <a:bodyPr/>
                    <a:lstStyle/>
                    <a:p>
                      <a:endPar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Ammonia is a </a:t>
                      </a:r>
                      <a:r>
                        <a:rPr kumimoji="0" lang="en-US" sz="1800" b="0" i="0" u="none" strike="noStrike" kern="1200" baseline="0" dirty="0" err="1" smtClean="0">
                          <a:solidFill>
                            <a:schemeClr val="dk1"/>
                          </a:solidFill>
                          <a:latin typeface="Arial" panose="020B0604020202020204" pitchFamily="34" charset="0"/>
                          <a:ea typeface="+mn-ea"/>
                          <a:cs typeface="Arial" panose="020B0604020202020204" pitchFamily="34" charset="0"/>
                        </a:rPr>
                        <a:t>colourless</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 alkaline gas with a strong sharp smell.</a:t>
                      </a:r>
                    </a:p>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Hold damp indicator paper in it.</a:t>
                      </a:r>
                    </a:p>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The indicator paper turns blue. (You may also notice the sharp smell.)</a:t>
                      </a:r>
                      <a:endParaRPr lang="en-GB" dirty="0">
                        <a:latin typeface="Arial" panose="020B0604020202020204" pitchFamily="34" charset="0"/>
                        <a:cs typeface="Arial" panose="020B0604020202020204" pitchFamily="34" charset="0"/>
                      </a:endParaRPr>
                    </a:p>
                  </a:txBody>
                  <a:tcPr/>
                </a:tc>
              </a:tr>
              <a:tr h="370840">
                <a:tc>
                  <a:txBody>
                    <a:bodyPr/>
                    <a:lstStyle/>
                    <a:p>
                      <a:r>
                        <a:rPr kumimoji="0" lang="en-GB" sz="1800" b="1" i="0" u="none" strike="noStrike" kern="1200" baseline="0" dirty="0" smtClean="0">
                          <a:solidFill>
                            <a:schemeClr val="dk1"/>
                          </a:solidFill>
                          <a:latin typeface="Arial" panose="020B0604020202020204" pitchFamily="34" charset="0"/>
                          <a:ea typeface="+mn-ea"/>
                          <a:cs typeface="Arial" panose="020B0604020202020204" pitchFamily="34" charset="0"/>
                        </a:rPr>
                        <a:t>Carbon dioxide, CO</a:t>
                      </a:r>
                      <a:r>
                        <a:rPr kumimoji="0" lang="en-GB" sz="1800" b="1" i="0" u="none" strike="noStrike" kern="1200" baseline="-25000" dirty="0" smtClean="0">
                          <a:solidFill>
                            <a:schemeClr val="dk1"/>
                          </a:solidFill>
                          <a:latin typeface="Arial" panose="020B0604020202020204" pitchFamily="34" charset="0"/>
                          <a:ea typeface="+mn-ea"/>
                          <a:cs typeface="Arial" panose="020B0604020202020204" pitchFamily="34" charset="0"/>
                        </a:rPr>
                        <a:t>2</a:t>
                      </a:r>
                    </a:p>
                    <a:p>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Properties</a:t>
                      </a:r>
                    </a:p>
                    <a:p>
                      <a:endPar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Test</a:t>
                      </a:r>
                    </a:p>
                    <a:p>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Result</a:t>
                      </a:r>
                      <a:endParaRPr lang="en-GB" dirty="0">
                        <a:latin typeface="Arial" panose="020B0604020202020204" pitchFamily="34" charset="0"/>
                        <a:cs typeface="Arial" panose="020B0604020202020204" pitchFamily="34" charset="0"/>
                      </a:endParaRPr>
                    </a:p>
                  </a:txBody>
                  <a:tcPr/>
                </a:tc>
                <a:tc>
                  <a:txBody>
                    <a:bodyPr/>
                    <a:lstStyle/>
                    <a:p>
                      <a:endPar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Carbon dioxide is a </a:t>
                      </a:r>
                      <a:r>
                        <a:rPr kumimoji="0" lang="en-US" sz="1800" b="0" i="0" u="none" strike="noStrike" kern="1200" baseline="0" dirty="0" err="1" smtClean="0">
                          <a:solidFill>
                            <a:schemeClr val="dk1"/>
                          </a:solidFill>
                          <a:latin typeface="Arial" panose="020B0604020202020204" pitchFamily="34" charset="0"/>
                          <a:ea typeface="+mn-ea"/>
                          <a:cs typeface="Arial" panose="020B0604020202020204" pitchFamily="34" charset="0"/>
                        </a:rPr>
                        <a:t>colourless</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 weakly acidic gas. It reacts with </a:t>
                      </a:r>
                      <a:r>
                        <a:rPr kumimoji="0" lang="en-US" sz="1800" b="1" i="0" u="none" strike="noStrike" kern="1200" baseline="0" dirty="0" smtClean="0">
                          <a:solidFill>
                            <a:schemeClr val="dk1"/>
                          </a:solidFill>
                          <a:latin typeface="Arial" panose="020B0604020202020204" pitchFamily="34" charset="0"/>
                          <a:ea typeface="+mn-ea"/>
                          <a:cs typeface="Arial" panose="020B0604020202020204" pitchFamily="34" charset="0"/>
                        </a:rPr>
                        <a:t>limewater </a:t>
                      </a:r>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 solution of calcium hydroxide in water) to give a white precipitate of calcium carbonate:</a:t>
                      </a:r>
                    </a:p>
                    <a:p>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CO</a:t>
                      </a:r>
                      <a:r>
                        <a:rPr kumimoji="0" lang="pt-BR" sz="18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800" b="0" i="1" u="none" strike="noStrike" kern="1200" baseline="0" dirty="0" smtClean="0">
                          <a:solidFill>
                            <a:schemeClr val="dk1"/>
                          </a:solidFill>
                          <a:latin typeface="Arial" panose="020B0604020202020204" pitchFamily="34" charset="0"/>
                          <a:ea typeface="+mn-ea"/>
                          <a:cs typeface="Arial" panose="020B0604020202020204" pitchFamily="34" charset="0"/>
                        </a:rPr>
                        <a:t>g</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 + Ca(OH)</a:t>
                      </a:r>
                      <a:r>
                        <a:rPr kumimoji="0" lang="pt-BR" sz="18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800" b="0" i="1" u="none" strike="noStrike" kern="1200" baseline="0" dirty="0" smtClean="0">
                          <a:solidFill>
                            <a:schemeClr val="dk1"/>
                          </a:solidFill>
                          <a:latin typeface="Arial" panose="020B0604020202020204" pitchFamily="34" charset="0"/>
                          <a:ea typeface="+mn-ea"/>
                          <a:cs typeface="Arial" panose="020B0604020202020204" pitchFamily="34" charset="0"/>
                        </a:rPr>
                        <a:t>aq</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 →CaCO</a:t>
                      </a:r>
                      <a:r>
                        <a:rPr kumimoji="0" lang="pt-BR" sz="1800" b="0" i="0" u="none" strike="noStrike" kern="1200" baseline="-25000" dirty="0" smtClean="0">
                          <a:solidFill>
                            <a:schemeClr val="dk1"/>
                          </a:solidFill>
                          <a:latin typeface="Arial" panose="020B0604020202020204" pitchFamily="34" charset="0"/>
                          <a:ea typeface="+mn-ea"/>
                          <a:cs typeface="Arial" panose="020B0604020202020204" pitchFamily="34" charset="0"/>
                        </a:rPr>
                        <a:t>3</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kumimoji="0" lang="pt-BR" sz="1800" b="0" i="1" u="none" strike="noStrike" kern="1200" baseline="0" dirty="0" smtClean="0">
                          <a:solidFill>
                            <a:schemeClr val="dk1"/>
                          </a:solidFill>
                          <a:latin typeface="Arial" panose="020B0604020202020204" pitchFamily="34" charset="0"/>
                          <a:ea typeface="+mn-ea"/>
                          <a:cs typeface="Arial" panose="020B0604020202020204" pitchFamily="34" charset="0"/>
                        </a:rPr>
                        <a:t>s</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 + H</a:t>
                      </a:r>
                      <a:r>
                        <a:rPr kumimoji="0" lang="pt-BR" sz="1800" b="0" i="0" u="none" strike="noStrike" kern="1200" baseline="-25000" dirty="0" smtClean="0">
                          <a:solidFill>
                            <a:schemeClr val="dk1"/>
                          </a:solidFill>
                          <a:latin typeface="Arial" panose="020B0604020202020204" pitchFamily="34" charset="0"/>
                          <a:ea typeface="+mn-ea"/>
                          <a:cs typeface="Arial" panose="020B0604020202020204" pitchFamily="34" charset="0"/>
                        </a:rPr>
                        <a:t>2</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O (</a:t>
                      </a:r>
                      <a:r>
                        <a:rPr kumimoji="0" lang="pt-BR" sz="1800" b="0" i="1" u="none" strike="noStrike" kern="1200" baseline="0" dirty="0" smtClean="0">
                          <a:solidFill>
                            <a:schemeClr val="dk1"/>
                          </a:solidFill>
                          <a:latin typeface="Arial" panose="020B0604020202020204" pitchFamily="34" charset="0"/>
                          <a:ea typeface="+mn-ea"/>
                          <a:cs typeface="Arial" panose="020B0604020202020204" pitchFamily="34" charset="0"/>
                        </a:rPr>
                        <a:t>l</a:t>
                      </a:r>
                      <a:r>
                        <a:rPr kumimoji="0" lang="pt-BR" sz="1800" b="0" i="0" u="none" strike="noStrike" kern="1200" baseline="0" dirty="0" smtClean="0">
                          <a:solidFill>
                            <a:schemeClr val="dk1"/>
                          </a:solidFill>
                          <a:latin typeface="Arial" panose="020B0604020202020204" pitchFamily="34" charset="0"/>
                          <a:ea typeface="+mn-ea"/>
                          <a:cs typeface="Arial" panose="020B0604020202020204" pitchFamily="34" charset="0"/>
                        </a:rPr>
                        <a:t>)</a:t>
                      </a:r>
                    </a:p>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Bubble the gas through limewater.</a:t>
                      </a:r>
                    </a:p>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Limewater turns cloudy or milky.</a:t>
                      </a:r>
                      <a:endParaRPr lang="en-GB" dirty="0">
                        <a:latin typeface="Arial" panose="020B0604020202020204" pitchFamily="34" charset="0"/>
                        <a:cs typeface="Arial" panose="020B0604020202020204" pitchFamily="34" charset="0"/>
                      </a:endParaRPr>
                    </a:p>
                  </a:txBody>
                  <a:tcPr/>
                </a:tc>
              </a:tr>
            </a:tbl>
          </a:graphicData>
        </a:graphic>
      </p:graphicFrame>
      <p:sp>
        <p:nvSpPr>
          <p:cNvPr id="11" name="TextBox 10">
            <a:hlinkClick r:id="rId3" action="ppaction://hlinksldjump"/>
          </p:cNvPr>
          <p:cNvSpPr txBox="1"/>
          <p:nvPr/>
        </p:nvSpPr>
        <p:spPr>
          <a:xfrm>
            <a:off x="8220815" y="5838363"/>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3749835464"/>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GB" sz="3800" dirty="0" smtClean="0"/>
              <a:t>19.3 – </a:t>
            </a:r>
            <a:r>
              <a:rPr lang="en-US" sz="3800" dirty="0"/>
              <a:t>Working with </a:t>
            </a:r>
            <a:r>
              <a:rPr lang="en-US" sz="3800" dirty="0" smtClean="0"/>
              <a:t>Gases </a:t>
            </a:r>
            <a:r>
              <a:rPr lang="en-US" sz="3800" dirty="0"/>
              <a:t>in the </a:t>
            </a:r>
            <a:r>
              <a:rPr lang="en-US" sz="3800" dirty="0" smtClean="0"/>
              <a:t>Lab</a:t>
            </a:r>
            <a:endParaRPr lang="en-GB" sz="38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285</a:t>
            </a:r>
            <a:endParaRPr lang="en-GB" sz="11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666365943"/>
              </p:ext>
            </p:extLst>
          </p:nvPr>
        </p:nvGraphicFramePr>
        <p:xfrm>
          <a:off x="191586" y="1124744"/>
          <a:ext cx="8700894" cy="5486400"/>
        </p:xfrm>
        <a:graphic>
          <a:graphicData uri="http://schemas.openxmlformats.org/drawingml/2006/table">
            <a:tbl>
              <a:tblPr firstRow="1" bandRow="1">
                <a:tableStyleId>{5C22544A-7EE6-4342-B048-85BDC9FD1C3A}</a:tableStyleId>
              </a:tblPr>
              <a:tblGrid>
                <a:gridCol w="1572102"/>
                <a:gridCol w="7128792"/>
              </a:tblGrid>
              <a:tr h="370840">
                <a:tc>
                  <a:txBody>
                    <a:bodyPr/>
                    <a:lstStyle/>
                    <a:p>
                      <a:r>
                        <a:rPr lang="en-GB" sz="2100" dirty="0" smtClean="0">
                          <a:solidFill>
                            <a:schemeClr val="tx1"/>
                          </a:solidFill>
                          <a:latin typeface="Arial" panose="020B0604020202020204" pitchFamily="34" charset="0"/>
                          <a:cs typeface="Arial" panose="020B0604020202020204" pitchFamily="34" charset="0"/>
                        </a:rPr>
                        <a:t>Gas</a:t>
                      </a:r>
                      <a:endParaRPr lang="en-GB" sz="2100" dirty="0">
                        <a:solidFill>
                          <a:schemeClr val="tx1"/>
                        </a:solidFill>
                        <a:latin typeface="Arial" panose="020B0604020202020204" pitchFamily="34" charset="0"/>
                        <a:cs typeface="Arial" panose="020B0604020202020204" pitchFamily="34" charset="0"/>
                      </a:endParaRPr>
                    </a:p>
                  </a:txBody>
                  <a:tcPr/>
                </a:tc>
                <a:tc>
                  <a:txBody>
                    <a:bodyPr/>
                    <a:lstStyle/>
                    <a:p>
                      <a:r>
                        <a:rPr kumimoji="0" lang="en-GB" sz="2100" b="1" i="0" u="none" strike="noStrike" kern="1200" baseline="0" dirty="0" smtClean="0">
                          <a:solidFill>
                            <a:schemeClr val="tx1"/>
                          </a:solidFill>
                          <a:latin typeface="Arial" panose="020B0604020202020204" pitchFamily="34" charset="0"/>
                          <a:ea typeface="+mn-ea"/>
                          <a:cs typeface="Arial" panose="020B0604020202020204" pitchFamily="34" charset="0"/>
                        </a:rPr>
                        <a:t>Description and test details</a:t>
                      </a:r>
                      <a:endParaRPr lang="en-GB" sz="2100" b="1" dirty="0">
                        <a:solidFill>
                          <a:schemeClr val="tx1"/>
                        </a:solidFill>
                        <a:latin typeface="Arial" panose="020B0604020202020204" pitchFamily="34" charset="0"/>
                        <a:cs typeface="Arial" panose="020B0604020202020204" pitchFamily="34" charset="0"/>
                      </a:endParaRPr>
                    </a:p>
                  </a:txBody>
                  <a:tcPr/>
                </a:tc>
              </a:tr>
              <a:tr h="370840">
                <a:tc>
                  <a:txBody>
                    <a:bodyPr/>
                    <a:lstStyle/>
                    <a:p>
                      <a:r>
                        <a:rPr kumimoji="0" lang="en-GB" sz="2100" b="1" i="0" u="none" strike="noStrike" kern="1200" baseline="0" dirty="0" smtClean="0">
                          <a:solidFill>
                            <a:schemeClr val="dk1"/>
                          </a:solidFill>
                          <a:latin typeface="Arial" panose="020B0604020202020204" pitchFamily="34" charset="0"/>
                          <a:ea typeface="+mn-ea"/>
                          <a:cs typeface="Arial" panose="020B0604020202020204" pitchFamily="34" charset="0"/>
                        </a:rPr>
                        <a:t>Chlorine, Cl</a:t>
                      </a:r>
                      <a:r>
                        <a:rPr kumimoji="0" lang="en-GB" sz="2100" b="1" i="0" u="none" strike="noStrike" kern="1200" baseline="-25000" dirty="0" smtClean="0">
                          <a:solidFill>
                            <a:schemeClr val="dk1"/>
                          </a:solidFill>
                          <a:latin typeface="Arial" panose="020B0604020202020204" pitchFamily="34" charset="0"/>
                          <a:ea typeface="+mn-ea"/>
                          <a:cs typeface="Arial" panose="020B0604020202020204" pitchFamily="34" charset="0"/>
                        </a:rPr>
                        <a:t>2</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Properties</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Test</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Result</a:t>
                      </a:r>
                      <a:endParaRPr lang="en-GB" sz="2100" dirty="0">
                        <a:latin typeface="Arial" panose="020B0604020202020204" pitchFamily="34" charset="0"/>
                        <a:cs typeface="Arial" panose="020B0604020202020204" pitchFamily="34" charset="0"/>
                      </a:endParaRPr>
                    </a:p>
                  </a:txBody>
                  <a:tcPr/>
                </a:tc>
                <a:tc>
                  <a:txBody>
                    <a:bodyPr/>
                    <a:lstStyle/>
                    <a:p>
                      <a:endPar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Chlorine is a green poisonous gas which bleaches dyes.</a:t>
                      </a: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Hold damp indicator paper in the gas, </a:t>
                      </a:r>
                      <a:r>
                        <a:rPr kumimoji="0" lang="en-US" sz="2100" b="0" i="1" u="none" strike="noStrike" kern="1200" baseline="0" dirty="0" smtClean="0">
                          <a:solidFill>
                            <a:schemeClr val="dk1"/>
                          </a:solidFill>
                          <a:latin typeface="Arial" panose="020B0604020202020204" pitchFamily="34" charset="0"/>
                          <a:ea typeface="+mn-ea"/>
                          <a:cs typeface="Arial" panose="020B0604020202020204" pitchFamily="34" charset="0"/>
                        </a:rPr>
                        <a:t>in a fume cupboard</a:t>
                      </a:r>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Indicator paper turns white.</a:t>
                      </a:r>
                      <a:endParaRPr lang="en-GB" sz="2100" dirty="0">
                        <a:latin typeface="Arial" panose="020B0604020202020204" pitchFamily="34" charset="0"/>
                        <a:cs typeface="Arial" panose="020B0604020202020204" pitchFamily="34" charset="0"/>
                      </a:endParaRPr>
                    </a:p>
                  </a:txBody>
                  <a:tcPr/>
                </a:tc>
              </a:tr>
              <a:tr h="370840">
                <a:tc>
                  <a:txBody>
                    <a:bodyPr/>
                    <a:lstStyle/>
                    <a:p>
                      <a:r>
                        <a:rPr kumimoji="0" lang="en-GB" sz="2100" b="1" i="0" u="none" strike="noStrike" kern="1200" baseline="0" dirty="0" smtClean="0">
                          <a:solidFill>
                            <a:schemeClr val="dk1"/>
                          </a:solidFill>
                          <a:latin typeface="Arial" panose="020B0604020202020204" pitchFamily="34" charset="0"/>
                          <a:ea typeface="+mn-ea"/>
                          <a:cs typeface="Arial" panose="020B0604020202020204" pitchFamily="34" charset="0"/>
                        </a:rPr>
                        <a:t>Hydrogen, H</a:t>
                      </a:r>
                      <a:r>
                        <a:rPr kumimoji="0" lang="en-GB" sz="2100" b="1" i="0" u="none" strike="noStrike" kern="1200" baseline="-25000" dirty="0" smtClean="0">
                          <a:solidFill>
                            <a:schemeClr val="dk1"/>
                          </a:solidFill>
                          <a:latin typeface="Arial" panose="020B0604020202020204" pitchFamily="34" charset="0"/>
                          <a:ea typeface="+mn-ea"/>
                          <a:cs typeface="Arial" panose="020B0604020202020204" pitchFamily="34" charset="0"/>
                        </a:rPr>
                        <a:t>2</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Properties</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Test</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Result</a:t>
                      </a:r>
                      <a:endParaRPr lang="en-GB" sz="2100" dirty="0">
                        <a:latin typeface="Arial" panose="020B0604020202020204" pitchFamily="34" charset="0"/>
                        <a:cs typeface="Arial" panose="020B0604020202020204" pitchFamily="34" charset="0"/>
                      </a:endParaRPr>
                    </a:p>
                  </a:txBody>
                  <a:tcPr/>
                </a:tc>
                <a:tc>
                  <a:txBody>
                    <a:bodyPr/>
                    <a:lstStyle/>
                    <a:p>
                      <a:endPar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Hydrogen is a </a:t>
                      </a:r>
                      <a:r>
                        <a:rPr kumimoji="0" lang="en-US" sz="2100" b="0" i="0" u="none" strike="noStrike" kern="1200" baseline="0" dirty="0" err="1" smtClean="0">
                          <a:solidFill>
                            <a:schemeClr val="dk1"/>
                          </a:solidFill>
                          <a:latin typeface="Arial" panose="020B0604020202020204" pitchFamily="34" charset="0"/>
                          <a:ea typeface="+mn-ea"/>
                          <a:cs typeface="Arial" panose="020B0604020202020204" pitchFamily="34" charset="0"/>
                        </a:rPr>
                        <a:t>colourless</a:t>
                      </a:r>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 gas which combines violently with oxygen when lit.</a:t>
                      </a: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Collect the gas in a tube and hold a lighted splint to it.</a:t>
                      </a: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The gas burns with a squeaky pop.</a:t>
                      </a:r>
                      <a:endParaRPr lang="en-GB" sz="2100" dirty="0">
                        <a:latin typeface="Arial" panose="020B0604020202020204" pitchFamily="34" charset="0"/>
                        <a:cs typeface="Arial" panose="020B0604020202020204" pitchFamily="34" charset="0"/>
                      </a:endParaRPr>
                    </a:p>
                  </a:txBody>
                  <a:tcPr/>
                </a:tc>
              </a:tr>
              <a:tr h="370840">
                <a:tc>
                  <a:txBody>
                    <a:bodyPr/>
                    <a:lstStyle/>
                    <a:p>
                      <a:r>
                        <a:rPr kumimoji="0" lang="en-GB" sz="2100" b="1" i="0" u="none" strike="noStrike" kern="1200" baseline="0" dirty="0" smtClean="0">
                          <a:solidFill>
                            <a:schemeClr val="dk1"/>
                          </a:solidFill>
                          <a:latin typeface="Arial" panose="020B0604020202020204" pitchFamily="34" charset="0"/>
                          <a:ea typeface="+mn-ea"/>
                          <a:cs typeface="Arial" panose="020B0604020202020204" pitchFamily="34" charset="0"/>
                        </a:rPr>
                        <a:t>Oxygen, O</a:t>
                      </a:r>
                      <a:r>
                        <a:rPr kumimoji="0" lang="en-GB" sz="2100" b="1" i="0" u="none" strike="noStrike" kern="1200" baseline="-25000" dirty="0" smtClean="0">
                          <a:solidFill>
                            <a:schemeClr val="dk1"/>
                          </a:solidFill>
                          <a:latin typeface="Arial" panose="020B0604020202020204" pitchFamily="34" charset="0"/>
                          <a:ea typeface="+mn-ea"/>
                          <a:cs typeface="Arial" panose="020B0604020202020204" pitchFamily="34" charset="0"/>
                        </a:rPr>
                        <a:t>2</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Properties</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Test</a:t>
                      </a:r>
                    </a:p>
                    <a:p>
                      <a:r>
                        <a:rPr kumimoji="0" lang="en-GB" sz="2100" b="0" i="0" u="none" strike="noStrike" kern="1200" baseline="0" dirty="0" smtClean="0">
                          <a:solidFill>
                            <a:schemeClr val="dk1"/>
                          </a:solidFill>
                          <a:latin typeface="Arial" panose="020B0604020202020204" pitchFamily="34" charset="0"/>
                          <a:ea typeface="+mn-ea"/>
                          <a:cs typeface="Arial" panose="020B0604020202020204" pitchFamily="34" charset="0"/>
                        </a:rPr>
                        <a:t>Result</a:t>
                      </a:r>
                      <a:endParaRPr lang="en-GB" sz="2100" dirty="0">
                        <a:latin typeface="Arial" panose="020B0604020202020204" pitchFamily="34" charset="0"/>
                        <a:cs typeface="Arial" panose="020B0604020202020204" pitchFamily="34" charset="0"/>
                      </a:endParaRPr>
                    </a:p>
                  </a:txBody>
                  <a:tcPr/>
                </a:tc>
                <a:tc>
                  <a:txBody>
                    <a:bodyPr/>
                    <a:lstStyle/>
                    <a:p>
                      <a:endPar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Oxygen is a </a:t>
                      </a:r>
                      <a:r>
                        <a:rPr kumimoji="0" lang="en-US" sz="2100" b="0" i="0" u="none" strike="noStrike" kern="1200" baseline="0" dirty="0" err="1" smtClean="0">
                          <a:solidFill>
                            <a:schemeClr val="dk1"/>
                          </a:solidFill>
                          <a:latin typeface="Arial" panose="020B0604020202020204" pitchFamily="34" charset="0"/>
                          <a:ea typeface="+mn-ea"/>
                          <a:cs typeface="Arial" panose="020B0604020202020204" pitchFamily="34" charset="0"/>
                        </a:rPr>
                        <a:t>colourless</a:t>
                      </a:r>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 gas. Fuels burn much more readily in it than in air.</a:t>
                      </a: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Collect the gas in a test-tube and hold a glowing splint to it.</a:t>
                      </a:r>
                    </a:p>
                    <a:p>
                      <a:r>
                        <a:rPr kumimoji="0" lang="en-US" sz="2100" b="0" i="0" u="none" strike="noStrike" kern="1200" baseline="0" dirty="0" smtClean="0">
                          <a:solidFill>
                            <a:schemeClr val="dk1"/>
                          </a:solidFill>
                          <a:latin typeface="Arial" panose="020B0604020202020204" pitchFamily="34" charset="0"/>
                          <a:ea typeface="+mn-ea"/>
                          <a:cs typeface="Arial" panose="020B0604020202020204" pitchFamily="34" charset="0"/>
                        </a:rPr>
                        <a:t>The splint immediately bursts into flame.</a:t>
                      </a:r>
                      <a:endParaRPr lang="en-GB" sz="2100" dirty="0">
                        <a:latin typeface="Arial" panose="020B0604020202020204" pitchFamily="34" charset="0"/>
                        <a:cs typeface="Arial" panose="020B0604020202020204" pitchFamily="34" charset="0"/>
                      </a:endParaRPr>
                    </a:p>
                  </a:txBody>
                  <a:tcPr/>
                </a:tc>
              </a:tr>
            </a:tbl>
          </a:graphicData>
        </a:graphic>
      </p:graphicFrame>
      <p:sp>
        <p:nvSpPr>
          <p:cNvPr id="6" name="TextBox 5">
            <a:hlinkClick r:id="rId3" action="ppaction://hlinksldjump"/>
          </p:cNvPr>
          <p:cNvSpPr txBox="1"/>
          <p:nvPr/>
        </p:nvSpPr>
        <p:spPr>
          <a:xfrm>
            <a:off x="8220815" y="2780928"/>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3875589160"/>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3600" dirty="0"/>
              <a:t>19.3 – </a:t>
            </a:r>
            <a:r>
              <a:rPr lang="en-US" sz="3600" dirty="0"/>
              <a:t>Working with Gases in the Lab</a:t>
            </a:r>
            <a:endParaRPr lang="en-GB" sz="36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285</a:t>
            </a:r>
            <a:endParaRPr lang="en-GB" sz="1100" b="1" dirty="0">
              <a:latin typeface="Arial" panose="020B0604020202020204" pitchFamily="34" charset="0"/>
              <a:cs typeface="Arial" panose="020B0604020202020204" pitchFamily="34" charset="0"/>
            </a:endParaRPr>
          </a:p>
        </p:txBody>
      </p:sp>
      <p:sp>
        <p:nvSpPr>
          <p:cNvPr id="17" name="Rectangle 16"/>
          <p:cNvSpPr/>
          <p:nvPr/>
        </p:nvSpPr>
        <p:spPr>
          <a:xfrm>
            <a:off x="179512" y="1119257"/>
            <a:ext cx="8699936" cy="5586145"/>
          </a:xfrm>
          <a:prstGeom prst="rect">
            <a:avLst/>
          </a:prstGeom>
          <a:solidFill>
            <a:srgbClr val="F5FC9A"/>
          </a:solidFill>
          <a:ln w="57150">
            <a:solidFill>
              <a:srgbClr val="002060"/>
            </a:solidFill>
          </a:ln>
        </p:spPr>
        <p:txBody>
          <a:bodyPr wrap="square">
            <a:spAutoFit/>
          </a:bodyPr>
          <a:lstStyle/>
          <a:p>
            <a:pPr marL="354013" indent="-354013">
              <a:buClr>
                <a:srgbClr val="0070C0"/>
              </a:buClr>
              <a:buFont typeface="+mj-lt"/>
              <a:buAutoNum type="arabicPeriod"/>
              <a:tabLst>
                <a:tab pos="719138" algn="l"/>
                <a:tab pos="4300538" algn="l"/>
              </a:tabLst>
            </a:pPr>
            <a:r>
              <a:rPr lang="en-US" sz="2100" b="1" dirty="0" smtClean="0"/>
              <a:t>a</a:t>
            </a:r>
            <a:r>
              <a:rPr lang="en-US" sz="2100" dirty="0" smtClean="0"/>
              <a:t> 	Sketch </a:t>
            </a:r>
            <a:r>
              <a:rPr lang="en-US" sz="2100" dirty="0"/>
              <a:t>the complete apparatus you will use to </a:t>
            </a:r>
            <a:r>
              <a:rPr lang="en-US" sz="2100" dirty="0" smtClean="0"/>
              <a:t>prepare and </a:t>
            </a:r>
            <a:r>
              <a:rPr lang="en-US" sz="2100" dirty="0"/>
              <a:t>collect </a:t>
            </a:r>
            <a:r>
              <a:rPr lang="en-US" sz="2100" dirty="0" smtClean="0"/>
              <a:t> 	carbon </a:t>
            </a:r>
            <a:r>
              <a:rPr lang="en-US" sz="2100" dirty="0"/>
              <a:t>dioxide. Label all the </a:t>
            </a:r>
            <a:r>
              <a:rPr lang="en-US" sz="2100" dirty="0" smtClean="0"/>
              <a:t>parts.</a:t>
            </a:r>
            <a:br>
              <a:rPr lang="en-US" sz="2100" dirty="0" smtClean="0"/>
            </a:br>
            <a:r>
              <a:rPr lang="en-US" sz="2100" b="1" dirty="0" smtClean="0"/>
              <a:t>b</a:t>
            </a:r>
            <a:r>
              <a:rPr lang="en-US" sz="2100" dirty="0" smtClean="0"/>
              <a:t> 	How </a:t>
            </a:r>
            <a:r>
              <a:rPr lang="en-US" sz="2100" dirty="0"/>
              <a:t>will you then test the gas to confirm that it is </a:t>
            </a:r>
            <a:r>
              <a:rPr lang="en-US" sz="2100" dirty="0" smtClean="0"/>
              <a:t>carbon dioxide?</a:t>
            </a:r>
            <a:br>
              <a:rPr lang="en-US" sz="2100" dirty="0" smtClean="0"/>
            </a:br>
            <a:r>
              <a:rPr lang="en-US" sz="2100" b="1" dirty="0" smtClean="0"/>
              <a:t>c</a:t>
            </a:r>
            <a:r>
              <a:rPr lang="en-US" sz="2100" dirty="0" smtClean="0"/>
              <a:t> 	Write </a:t>
            </a:r>
            <a:r>
              <a:rPr lang="en-US" sz="2100" dirty="0"/>
              <a:t>the equation for a positive test reaction.</a:t>
            </a:r>
          </a:p>
          <a:p>
            <a:pPr marL="354013" indent="-354013">
              <a:buClr>
                <a:srgbClr val="0070C0"/>
              </a:buClr>
              <a:buFont typeface="+mj-lt"/>
              <a:buAutoNum type="arabicPeriod"/>
              <a:tabLst>
                <a:tab pos="719138" algn="l"/>
                <a:tab pos="4300538" algn="l"/>
              </a:tabLst>
            </a:pPr>
            <a:r>
              <a:rPr lang="en-US" sz="2100" b="1" dirty="0" smtClean="0"/>
              <a:t>a</a:t>
            </a:r>
            <a:r>
              <a:rPr lang="en-US" sz="2100" dirty="0" smtClean="0"/>
              <a:t> 	Hydrogen </a:t>
            </a:r>
            <a:r>
              <a:rPr lang="en-US" sz="2100" dirty="0"/>
              <a:t>cannot be collected by upward displacement </a:t>
            </a:r>
            <a:r>
              <a:rPr lang="en-US" sz="2100" dirty="0" smtClean="0"/>
              <a:t>of air</a:t>
            </a:r>
            <a:r>
              <a:rPr lang="en-US" sz="2100" dirty="0"/>
              <a:t>. Why </a:t>
            </a:r>
            <a:r>
              <a:rPr lang="en-US" sz="2100" dirty="0" smtClean="0"/>
              <a:t>	not?</a:t>
            </a:r>
            <a:br>
              <a:rPr lang="en-US" sz="2100" dirty="0" smtClean="0"/>
            </a:br>
            <a:r>
              <a:rPr lang="en-US" sz="2100" b="1" dirty="0" smtClean="0"/>
              <a:t>b</a:t>
            </a:r>
            <a:r>
              <a:rPr lang="en-US" sz="2100" dirty="0" smtClean="0"/>
              <a:t> 	Hydrogen </a:t>
            </a:r>
            <a:r>
              <a:rPr lang="en-US" sz="2100" dirty="0"/>
              <a:t>burns with a squeaky pop. Write a </a:t>
            </a:r>
            <a:r>
              <a:rPr lang="en-US" sz="2100" dirty="0" smtClean="0"/>
              <a:t>balanced equation 	for </a:t>
            </a:r>
            <a:r>
              <a:rPr lang="en-US" sz="2100" dirty="0"/>
              <a:t>the reaction that takes place.</a:t>
            </a:r>
          </a:p>
          <a:p>
            <a:pPr marL="354013" indent="-354013">
              <a:buClr>
                <a:srgbClr val="0070C0"/>
              </a:buClr>
              <a:buFont typeface="+mj-lt"/>
              <a:buAutoNum type="arabicPeriod"/>
              <a:tabLst>
                <a:tab pos="719138" algn="l"/>
                <a:tab pos="4300538" algn="l"/>
              </a:tabLst>
            </a:pPr>
            <a:r>
              <a:rPr lang="en-US" sz="2100" b="1" dirty="0" smtClean="0"/>
              <a:t>a</a:t>
            </a:r>
            <a:r>
              <a:rPr lang="en-US" sz="2100" dirty="0" smtClean="0"/>
              <a:t> 	Name </a:t>
            </a:r>
            <a:r>
              <a:rPr lang="en-US" sz="2100" dirty="0"/>
              <a:t>two substances you could use to make </a:t>
            </a:r>
            <a:r>
              <a:rPr lang="en-US" sz="2100" dirty="0" smtClean="0"/>
              <a:t>ammonia.</a:t>
            </a:r>
            <a:br>
              <a:rPr lang="en-US" sz="2100" dirty="0" smtClean="0"/>
            </a:br>
            <a:r>
              <a:rPr lang="en-US" sz="2100" b="1" dirty="0" smtClean="0"/>
              <a:t>b</a:t>
            </a:r>
            <a:r>
              <a:rPr lang="en-US" sz="2100" dirty="0" smtClean="0"/>
              <a:t> 	Ammonia </a:t>
            </a:r>
            <a:r>
              <a:rPr lang="en-US" sz="2100" dirty="0"/>
              <a:t>cannot be collected over water. Why </a:t>
            </a:r>
            <a:r>
              <a:rPr lang="en-US" sz="2100" dirty="0" smtClean="0"/>
              <a:t>not?</a:t>
            </a:r>
            <a:br>
              <a:rPr lang="en-US" sz="2100" dirty="0" smtClean="0"/>
            </a:br>
            <a:r>
              <a:rPr lang="en-US" sz="2100" b="1" dirty="0" smtClean="0"/>
              <a:t>c</a:t>
            </a:r>
            <a:r>
              <a:rPr lang="en-US" sz="2100" dirty="0" smtClean="0"/>
              <a:t> 	The </a:t>
            </a:r>
            <a:r>
              <a:rPr lang="en-US" sz="2100" dirty="0"/>
              <a:t>test for ammonia is …… ?</a:t>
            </a:r>
          </a:p>
          <a:p>
            <a:pPr marL="354013" indent="-354013">
              <a:buClr>
                <a:srgbClr val="0070C0"/>
              </a:buClr>
              <a:buFont typeface="+mj-lt"/>
              <a:buAutoNum type="arabicPeriod"/>
              <a:tabLst>
                <a:tab pos="719138" algn="l"/>
                <a:tab pos="4300538" algn="l"/>
              </a:tabLst>
            </a:pPr>
            <a:r>
              <a:rPr lang="en-US" sz="2100" dirty="0" smtClean="0"/>
              <a:t>It </a:t>
            </a:r>
            <a:r>
              <a:rPr lang="en-US" sz="2100" dirty="0"/>
              <a:t>is not a good idea to rely on smell, to identify a </a:t>
            </a:r>
            <a:r>
              <a:rPr lang="en-US" sz="2100" dirty="0" smtClean="0"/>
              <a:t>gas. Suggest </a:t>
            </a:r>
            <a:r>
              <a:rPr lang="en-US" sz="2100" dirty="0"/>
              <a:t>at least two reasons why.</a:t>
            </a:r>
          </a:p>
          <a:p>
            <a:pPr marL="354013" indent="-354013">
              <a:buClr>
                <a:srgbClr val="0070C0"/>
              </a:buClr>
              <a:buFont typeface="+mj-lt"/>
              <a:buAutoNum type="arabicPeriod"/>
              <a:tabLst>
                <a:tab pos="719138" algn="l"/>
                <a:tab pos="4300538" algn="l"/>
              </a:tabLst>
            </a:pPr>
            <a:r>
              <a:rPr lang="en-US" sz="2100" dirty="0" smtClean="0"/>
              <a:t>To </a:t>
            </a:r>
            <a:r>
              <a:rPr lang="en-US" sz="2100" dirty="0"/>
              <a:t>measure the rate of the reaction between </a:t>
            </a:r>
            <a:r>
              <a:rPr lang="en-US" sz="2100" dirty="0" smtClean="0"/>
              <a:t>magnesium and </a:t>
            </a:r>
            <a:r>
              <a:rPr lang="en-US" sz="2100" dirty="0"/>
              <a:t>hydrochloric acid, you will collect the hydrogen </a:t>
            </a:r>
            <a:r>
              <a:rPr lang="en-US" sz="2100" dirty="0" smtClean="0"/>
              <a:t>that forms</a:t>
            </a:r>
            <a:r>
              <a:rPr lang="en-US" sz="2100" dirty="0"/>
              <a:t>. Which is better to use for this: a measuring </a:t>
            </a:r>
            <a:r>
              <a:rPr lang="en-US" sz="2100" dirty="0" smtClean="0"/>
              <a:t>cylinder over </a:t>
            </a:r>
            <a:r>
              <a:rPr lang="en-US" sz="2100" dirty="0"/>
              <a:t>water, or a gas syringe? Give more than one reason.</a:t>
            </a:r>
          </a:p>
        </p:txBody>
      </p:sp>
      <p:sp>
        <p:nvSpPr>
          <p:cNvPr id="19" name="Oval 18"/>
          <p:cNvSpPr/>
          <p:nvPr/>
        </p:nvSpPr>
        <p:spPr>
          <a:xfrm rot="1078849">
            <a:off x="8538956" y="1046220"/>
            <a:ext cx="504056" cy="504056"/>
          </a:xfrm>
          <a:prstGeom prst="ellipse">
            <a:avLst/>
          </a:prstGeom>
          <a:solidFill>
            <a:srgbClr val="0070C0"/>
          </a:solidFill>
          <a:ln w="57150">
            <a:solidFill>
              <a:srgbClr val="F5F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Q</a:t>
            </a:r>
            <a:endParaRPr lang="en-GB" b="1" dirty="0">
              <a:latin typeface="Arial" panose="020B0604020202020204" pitchFamily="34" charset="0"/>
              <a:cs typeface="Arial" panose="020B0604020202020204" pitchFamily="34" charset="0"/>
            </a:endParaRPr>
          </a:p>
        </p:txBody>
      </p:sp>
      <p:sp>
        <p:nvSpPr>
          <p:cNvPr id="10" name="TextBox 9">
            <a:hlinkClick r:id="rId3" action="ppaction://hlinkfile"/>
          </p:cNvPr>
          <p:cNvSpPr txBox="1"/>
          <p:nvPr/>
        </p:nvSpPr>
        <p:spPr>
          <a:xfrm>
            <a:off x="8316416" y="3356992"/>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
        <p:nvSpPr>
          <p:cNvPr id="11" name="TextBox 10">
            <a:hlinkClick r:id="rId4" action="ppaction://hlinksldjump"/>
          </p:cNvPr>
          <p:cNvSpPr txBox="1"/>
          <p:nvPr/>
        </p:nvSpPr>
        <p:spPr>
          <a:xfrm>
            <a:off x="8220815" y="4221088"/>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3170149068"/>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US" sz="4000" dirty="0" smtClean="0"/>
              <a:t>19.4 - Testing </a:t>
            </a:r>
            <a:r>
              <a:rPr lang="en-US" sz="4000" dirty="0"/>
              <a:t>for I</a:t>
            </a:r>
            <a:r>
              <a:rPr lang="en-US" sz="4000" dirty="0" smtClean="0"/>
              <a:t>ons </a:t>
            </a:r>
            <a:r>
              <a:rPr lang="en-US" sz="4000" dirty="0"/>
              <a:t>in the </a:t>
            </a:r>
            <a:r>
              <a:rPr lang="en-US" sz="4000" dirty="0" smtClean="0"/>
              <a:t>Lab</a:t>
            </a:r>
            <a:endParaRPr lang="en-GB" sz="4000" b="1" dirty="0" smtClean="0"/>
          </a:p>
        </p:txBody>
      </p:sp>
      <p:sp>
        <p:nvSpPr>
          <p:cNvPr id="34" name="Rectangle 33"/>
          <p:cNvSpPr/>
          <p:nvPr/>
        </p:nvSpPr>
        <p:spPr>
          <a:xfrm>
            <a:off x="179512" y="1124744"/>
            <a:ext cx="6311788" cy="5632311"/>
          </a:xfrm>
          <a:prstGeom prst="rect">
            <a:avLst/>
          </a:prstGeom>
        </p:spPr>
        <p:txBody>
          <a:bodyPr wrap="square">
            <a:spAutoFit/>
          </a:bodyPr>
          <a:lstStyle/>
          <a:p>
            <a:pPr>
              <a:buClr>
                <a:srgbClr val="0070C0"/>
              </a:buClr>
            </a:pPr>
            <a:r>
              <a:rPr lang="en-US" sz="2000" b="1" dirty="0" smtClean="0">
                <a:solidFill>
                  <a:srgbClr val="C00000"/>
                </a:solidFill>
              </a:rPr>
              <a:t>Time </a:t>
            </a:r>
            <a:r>
              <a:rPr lang="en-US" sz="2000" b="1" dirty="0">
                <a:solidFill>
                  <a:srgbClr val="C00000"/>
                </a:solidFill>
              </a:rPr>
              <a:t>for detective work!</a:t>
            </a:r>
          </a:p>
          <a:p>
            <a:pPr marL="361950" indent="-361950">
              <a:buClr>
                <a:srgbClr val="0070C0"/>
              </a:buClr>
              <a:buFont typeface="Wingdings 3" panose="05040102010807070707" pitchFamily="18" charset="2"/>
              <a:buChar char=""/>
            </a:pPr>
            <a:r>
              <a:rPr lang="en-US" sz="2000" dirty="0"/>
              <a:t>You have an unknown salt, and you want to find out what it </a:t>
            </a:r>
            <a:r>
              <a:rPr lang="en-US" sz="2000" dirty="0" smtClean="0"/>
              <a:t>is. This </a:t>
            </a:r>
            <a:r>
              <a:rPr lang="en-US" sz="2000" dirty="0"/>
              <a:t>unit gives some tests you can do. But first, note these points:</a:t>
            </a:r>
          </a:p>
          <a:p>
            <a:pPr marL="620713" indent="-258763">
              <a:buClr>
                <a:srgbClr val="C00000"/>
              </a:buClr>
              <a:buFont typeface="Wingdings" panose="05000000000000000000" pitchFamily="2" charset="2"/>
              <a:buChar char="§"/>
            </a:pPr>
            <a:r>
              <a:rPr lang="en-US" sz="2000" dirty="0" smtClean="0"/>
              <a:t>Positive </a:t>
            </a:r>
            <a:r>
              <a:rPr lang="en-US" sz="2000" dirty="0"/>
              <a:t>ions are also called cations. Negative ions are called anions.</a:t>
            </a:r>
          </a:p>
          <a:p>
            <a:pPr marL="620713" indent="-258763">
              <a:buClr>
                <a:srgbClr val="C00000"/>
              </a:buClr>
              <a:buFont typeface="Wingdings" panose="05000000000000000000" pitchFamily="2" charset="2"/>
              <a:buChar char="§"/>
            </a:pPr>
            <a:r>
              <a:rPr lang="en-US" sz="2000" dirty="0" smtClean="0"/>
              <a:t>In </a:t>
            </a:r>
            <a:r>
              <a:rPr lang="en-US" sz="2000" dirty="0"/>
              <a:t>each test, either a precipitate forms or a gas you can test</a:t>
            </a:r>
            <a:r>
              <a:rPr lang="en-US" sz="2000" dirty="0" smtClean="0"/>
              <a:t>.</a:t>
            </a:r>
          </a:p>
          <a:p>
            <a:pPr>
              <a:buClr>
                <a:srgbClr val="0070C0"/>
              </a:buClr>
            </a:pPr>
            <a:r>
              <a:rPr lang="en-US" sz="2000" b="1" dirty="0">
                <a:solidFill>
                  <a:srgbClr val="C00000"/>
                </a:solidFill>
              </a:rPr>
              <a:t>Tests for cations</a:t>
            </a:r>
          </a:p>
          <a:p>
            <a:pPr marL="361950" indent="-361950">
              <a:buClr>
                <a:srgbClr val="0070C0"/>
              </a:buClr>
              <a:buFont typeface="Wingdings 3" panose="05040102010807070707" pitchFamily="18" charset="2"/>
              <a:buChar char=""/>
            </a:pPr>
            <a:r>
              <a:rPr lang="en-US" sz="2000" dirty="0"/>
              <a:t>This table shows tests for the ammonium ion, and several metal ions.</a:t>
            </a:r>
          </a:p>
          <a:p>
            <a:pPr marL="620713" indent="-258763">
              <a:buClr>
                <a:srgbClr val="C00000"/>
              </a:buClr>
              <a:buFont typeface="Wingdings" panose="05000000000000000000" pitchFamily="2" charset="2"/>
              <a:buChar char="§"/>
            </a:pPr>
            <a:r>
              <a:rPr lang="en-US" sz="2000" dirty="0" smtClean="0"/>
              <a:t>To </a:t>
            </a:r>
            <a:r>
              <a:rPr lang="en-US" sz="2000" dirty="0"/>
              <a:t>test for the ammonium ion you can use the unknown salt as a </a:t>
            </a:r>
            <a:r>
              <a:rPr lang="en-US" sz="2000" dirty="0" smtClean="0"/>
              <a:t>solid, or </a:t>
            </a:r>
            <a:r>
              <a:rPr lang="en-US" sz="2000" dirty="0"/>
              <a:t>in aqueous solution. But for metal ions, use their aqueous solutions.</a:t>
            </a:r>
          </a:p>
          <a:p>
            <a:pPr marL="620713" indent="-258763">
              <a:buClr>
                <a:srgbClr val="C00000"/>
              </a:buClr>
              <a:buFont typeface="Wingdings" panose="05000000000000000000" pitchFamily="2" charset="2"/>
              <a:buChar char="§"/>
            </a:pPr>
            <a:r>
              <a:rPr lang="en-US" sz="2000" dirty="0" smtClean="0"/>
              <a:t>To </a:t>
            </a:r>
            <a:r>
              <a:rPr lang="en-US" sz="2000" dirty="0"/>
              <a:t>test for metal cations, you can use dilute sodium hydroxide </a:t>
            </a:r>
            <a:r>
              <a:rPr lang="en-US" sz="2000" dirty="0" smtClean="0"/>
              <a:t>or ammonia </a:t>
            </a:r>
            <a:r>
              <a:rPr lang="en-US" sz="2000" dirty="0"/>
              <a:t>solution, since both provide hydroxide ions. But the </a:t>
            </a:r>
            <a:r>
              <a:rPr lang="en-US" sz="2000" dirty="0" smtClean="0"/>
              <a:t>results are </a:t>
            </a:r>
            <a:r>
              <a:rPr lang="en-US" sz="2000" dirty="0"/>
              <a:t>not always the same, as you will see below.</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286</a:t>
            </a:r>
            <a:endParaRPr lang="en-GB" sz="1100" b="1" dirty="0">
              <a:latin typeface="Arial" panose="020B0604020202020204" pitchFamily="34" charset="0"/>
              <a:cs typeface="Arial" panose="020B0604020202020204" pitchFamily="34" charset="0"/>
            </a:endParaRPr>
          </a:p>
        </p:txBody>
      </p:sp>
      <p:sp>
        <p:nvSpPr>
          <p:cNvPr id="6" name="Rectangle 5"/>
          <p:cNvSpPr/>
          <p:nvPr/>
        </p:nvSpPr>
        <p:spPr>
          <a:xfrm>
            <a:off x="6491300" y="1106278"/>
            <a:ext cx="2401180" cy="1237262"/>
          </a:xfrm>
          <a:prstGeom prst="rect">
            <a:avLst/>
          </a:prstGeom>
          <a:solidFill>
            <a:srgbClr val="AAE1FA"/>
          </a:solidFill>
          <a:ln w="57150">
            <a:solidFill>
              <a:srgbClr val="002060"/>
            </a:solidFill>
          </a:ln>
        </p:spPr>
        <p:txBody>
          <a:bodyPr wrap="square" anchor="ctr" anchorCtr="0">
            <a:spAutoFit/>
          </a:bodyPr>
          <a:lstStyle/>
          <a:p>
            <a:r>
              <a:rPr lang="en-GB" sz="1860" b="1" dirty="0" smtClean="0">
                <a:solidFill>
                  <a:srgbClr val="C00000"/>
                </a:solidFill>
              </a:rPr>
              <a:t>Remember </a:t>
            </a:r>
            <a:r>
              <a:rPr lang="en-GB" sz="1860" b="1" dirty="0">
                <a:solidFill>
                  <a:srgbClr val="C00000"/>
                </a:solidFill>
              </a:rPr>
              <a:t>CAP!</a:t>
            </a:r>
          </a:p>
          <a:p>
            <a:r>
              <a:rPr lang="en-GB" sz="1860" b="1" dirty="0">
                <a:solidFill>
                  <a:srgbClr val="FF0000"/>
                </a:solidFill>
              </a:rPr>
              <a:t>C</a:t>
            </a:r>
            <a:r>
              <a:rPr lang="en-GB" sz="1860" dirty="0"/>
              <a:t>ations </a:t>
            </a:r>
            <a:r>
              <a:rPr lang="en-GB" sz="1860" b="1" dirty="0">
                <a:solidFill>
                  <a:srgbClr val="FF0000"/>
                </a:solidFill>
              </a:rPr>
              <a:t>A</a:t>
            </a:r>
            <a:r>
              <a:rPr lang="en-GB" sz="1860" dirty="0"/>
              <a:t>re </a:t>
            </a:r>
            <a:r>
              <a:rPr lang="en-GB" sz="1860" b="1" dirty="0" smtClean="0">
                <a:solidFill>
                  <a:srgbClr val="FF0000"/>
                </a:solidFill>
              </a:rPr>
              <a:t>P</a:t>
            </a:r>
            <a:r>
              <a:rPr lang="en-GB" sz="1860" dirty="0" smtClean="0"/>
              <a:t>ositive. </a:t>
            </a:r>
            <a:r>
              <a:rPr lang="en-US" sz="1860" dirty="0" smtClean="0"/>
              <a:t>They </a:t>
            </a:r>
            <a:r>
              <a:rPr lang="en-US" sz="1860" dirty="0"/>
              <a:t>would go to the cathode </a:t>
            </a:r>
            <a:r>
              <a:rPr lang="en-US" sz="1860" dirty="0" smtClean="0"/>
              <a:t>(</a:t>
            </a:r>
            <a:r>
              <a:rPr lang="en-US" sz="1860" b="1" dirty="0" smtClean="0"/>
              <a:t>-</a:t>
            </a:r>
            <a:r>
              <a:rPr lang="en-US" sz="1860" dirty="0" smtClean="0"/>
              <a:t>).</a:t>
            </a:r>
            <a:endParaRPr lang="en-GB" sz="1860" u="sng" baseline="30000" dirty="0">
              <a:solidFill>
                <a:srgbClr val="FF0000"/>
              </a:solidFill>
              <a:latin typeface="Arial" panose="020B0604020202020204" pitchFamily="34" charset="0"/>
              <a:cs typeface="Arial" panose="020B0604020202020204" pitchFamily="34" charset="0"/>
            </a:endParaRPr>
          </a:p>
        </p:txBody>
      </p:sp>
      <p:sp>
        <p:nvSpPr>
          <p:cNvPr id="7" name="Oval 6"/>
          <p:cNvSpPr/>
          <p:nvPr/>
        </p:nvSpPr>
        <p:spPr>
          <a:xfrm rot="1078849">
            <a:off x="8577632" y="962365"/>
            <a:ext cx="411236" cy="402503"/>
          </a:xfrm>
          <a:prstGeom prst="ellipse">
            <a:avLst/>
          </a:prstGeom>
          <a:solidFill>
            <a:srgbClr val="0070C0"/>
          </a:solidFill>
          <a:ln w="57150">
            <a:solidFill>
              <a:srgbClr val="C1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a:t>
            </a:r>
            <a:endParaRPr lang="en-GB" b="1" dirty="0">
              <a:latin typeface="Arial" panose="020B0604020202020204" pitchFamily="34" charset="0"/>
              <a:cs typeface="Arial" panose="020B0604020202020204" pitchFamily="34" charset="0"/>
            </a:endParaRPr>
          </a:p>
        </p:txBody>
      </p:sp>
      <p:sp>
        <p:nvSpPr>
          <p:cNvPr id="8" name="Rectangle 7"/>
          <p:cNvSpPr/>
          <p:nvPr/>
        </p:nvSpPr>
        <p:spPr>
          <a:xfrm>
            <a:off x="6486844" y="2463976"/>
            <a:ext cx="2401180" cy="4099584"/>
          </a:xfrm>
          <a:prstGeom prst="rect">
            <a:avLst/>
          </a:prstGeom>
          <a:solidFill>
            <a:srgbClr val="AAE1FA"/>
          </a:solidFill>
          <a:ln w="57150">
            <a:solidFill>
              <a:srgbClr val="002060"/>
            </a:solidFill>
          </a:ln>
        </p:spPr>
        <p:txBody>
          <a:bodyPr wrap="square" anchor="ctr" anchorCtr="0">
            <a:spAutoFit/>
          </a:bodyPr>
          <a:lstStyle/>
          <a:p>
            <a:r>
              <a:rPr lang="en-US" sz="1860" b="1" dirty="0" smtClean="0">
                <a:solidFill>
                  <a:srgbClr val="C00000"/>
                </a:solidFill>
              </a:rPr>
              <a:t>Complex </a:t>
            </a:r>
            <a:r>
              <a:rPr lang="en-US" sz="1860" b="1" dirty="0">
                <a:solidFill>
                  <a:srgbClr val="C00000"/>
                </a:solidFill>
              </a:rPr>
              <a:t>ions</a:t>
            </a:r>
          </a:p>
          <a:p>
            <a:pPr marL="285750" indent="-285750">
              <a:buClr>
                <a:srgbClr val="C00000"/>
              </a:buClr>
              <a:buFont typeface="Wingdings" panose="05000000000000000000" pitchFamily="2" charset="2"/>
              <a:buChar char="§"/>
            </a:pPr>
            <a:r>
              <a:rPr lang="en-US" sz="1860" dirty="0" smtClean="0"/>
              <a:t>In </a:t>
            </a:r>
            <a:r>
              <a:rPr lang="en-US" sz="1860" dirty="0"/>
              <a:t>complex ions, a metal ion </a:t>
            </a:r>
            <a:r>
              <a:rPr lang="en-US" sz="1860" dirty="0" smtClean="0"/>
              <a:t>is surrounded </a:t>
            </a:r>
            <a:r>
              <a:rPr lang="en-US" sz="1860" dirty="0"/>
              <a:t>by several </a:t>
            </a:r>
            <a:r>
              <a:rPr lang="en-US" sz="1860" dirty="0" smtClean="0"/>
              <a:t>negative ions</a:t>
            </a:r>
            <a:r>
              <a:rPr lang="en-US" sz="1860" dirty="0"/>
              <a:t>, or molecules.</a:t>
            </a:r>
          </a:p>
          <a:p>
            <a:pPr marL="285750" indent="-285750">
              <a:buClr>
                <a:srgbClr val="C00000"/>
              </a:buClr>
              <a:buFont typeface="Wingdings" panose="05000000000000000000" pitchFamily="2" charset="2"/>
              <a:buChar char="§"/>
            </a:pPr>
            <a:r>
              <a:rPr lang="en-US" sz="1860" dirty="0" smtClean="0"/>
              <a:t>Many </a:t>
            </a:r>
            <a:r>
              <a:rPr lang="en-US" sz="1860" dirty="0"/>
              <a:t>transition elements </a:t>
            </a:r>
            <a:r>
              <a:rPr lang="en-US" sz="1860" dirty="0" smtClean="0"/>
              <a:t>form complex </a:t>
            </a:r>
            <a:r>
              <a:rPr lang="en-US" sz="1860" dirty="0"/>
              <a:t>ions.</a:t>
            </a:r>
          </a:p>
          <a:p>
            <a:pPr marL="285750" indent="-285750">
              <a:buClr>
                <a:srgbClr val="C00000"/>
              </a:buClr>
              <a:buFont typeface="Wingdings" panose="05000000000000000000" pitchFamily="2" charset="2"/>
              <a:buChar char="§"/>
            </a:pPr>
            <a:r>
              <a:rPr lang="en-US" sz="1860" dirty="0" smtClean="0"/>
              <a:t>The </a:t>
            </a:r>
            <a:r>
              <a:rPr lang="en-US" sz="1860" dirty="0"/>
              <a:t>copper ion </a:t>
            </a:r>
            <a:r>
              <a:rPr lang="en-US" sz="1860" dirty="0" smtClean="0"/>
              <a:t>Cu(NH</a:t>
            </a:r>
            <a:r>
              <a:rPr lang="en-US" sz="1860" baseline="-25000" dirty="0" smtClean="0"/>
              <a:t>3</a:t>
            </a:r>
            <a:r>
              <a:rPr lang="en-US" sz="1860" dirty="0" smtClean="0"/>
              <a:t>)</a:t>
            </a:r>
            <a:r>
              <a:rPr lang="en-US" sz="1860" baseline="-25000" dirty="0" smtClean="0"/>
              <a:t>4</a:t>
            </a:r>
            <a:r>
              <a:rPr lang="en-US" sz="1860" dirty="0" smtClean="0"/>
              <a:t> </a:t>
            </a:r>
            <a:r>
              <a:rPr lang="en-US" sz="1860" baseline="30000" dirty="0" smtClean="0"/>
              <a:t>2+</a:t>
            </a:r>
            <a:r>
              <a:rPr lang="en-US" sz="1860" dirty="0" smtClean="0"/>
              <a:t> is an </a:t>
            </a:r>
            <a:r>
              <a:rPr lang="en-US" sz="1860" dirty="0"/>
              <a:t>example. (See </a:t>
            </a:r>
            <a:r>
              <a:rPr lang="en-US" sz="1860" dirty="0" smtClean="0"/>
              <a:t>next.)</a:t>
            </a:r>
            <a:endParaRPr lang="en-GB" sz="1860" u="sng" baseline="30000" dirty="0">
              <a:solidFill>
                <a:srgbClr val="FF0000"/>
              </a:solidFill>
              <a:latin typeface="Arial" panose="020B0604020202020204" pitchFamily="34" charset="0"/>
              <a:cs typeface="Arial" panose="020B0604020202020204" pitchFamily="34" charset="0"/>
            </a:endParaRPr>
          </a:p>
        </p:txBody>
      </p:sp>
      <p:sp>
        <p:nvSpPr>
          <p:cNvPr id="10" name="Oval 9"/>
          <p:cNvSpPr/>
          <p:nvPr/>
        </p:nvSpPr>
        <p:spPr>
          <a:xfrm rot="1078849">
            <a:off x="8573176" y="2258509"/>
            <a:ext cx="411236" cy="402503"/>
          </a:xfrm>
          <a:prstGeom prst="ellipse">
            <a:avLst/>
          </a:prstGeom>
          <a:solidFill>
            <a:srgbClr val="0070C0"/>
          </a:solidFill>
          <a:ln w="57150">
            <a:solidFill>
              <a:srgbClr val="C1D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a:t>
            </a:r>
            <a:endParaRPr lang="en-GB" b="1" dirty="0">
              <a:latin typeface="Arial" panose="020B0604020202020204" pitchFamily="34" charset="0"/>
              <a:cs typeface="Arial" panose="020B0604020202020204" pitchFamily="34" charset="0"/>
            </a:endParaRPr>
          </a:p>
        </p:txBody>
      </p:sp>
      <p:sp>
        <p:nvSpPr>
          <p:cNvPr id="11" name="TextBox 10">
            <a:hlinkClick r:id="rId3" action="ppaction://hlinksldjump"/>
          </p:cNvPr>
          <p:cNvSpPr txBox="1"/>
          <p:nvPr/>
        </p:nvSpPr>
        <p:spPr>
          <a:xfrm>
            <a:off x="8220815" y="3894147"/>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79044481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US" sz="4000" dirty="0" smtClean="0"/>
              <a:t>19.4 - Testing </a:t>
            </a:r>
            <a:r>
              <a:rPr lang="en-US" sz="4000" dirty="0"/>
              <a:t>for I</a:t>
            </a:r>
            <a:r>
              <a:rPr lang="en-US" sz="4000" dirty="0" smtClean="0"/>
              <a:t>ons </a:t>
            </a:r>
            <a:r>
              <a:rPr lang="en-US" sz="4000" dirty="0"/>
              <a:t>in the </a:t>
            </a:r>
            <a:r>
              <a:rPr lang="en-US" sz="4000" dirty="0" smtClean="0"/>
              <a:t>Lab</a:t>
            </a:r>
            <a:endParaRPr lang="en-GB" sz="40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286</a:t>
            </a:r>
            <a:endParaRPr lang="en-GB" sz="11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25151665"/>
              </p:ext>
            </p:extLst>
          </p:nvPr>
        </p:nvGraphicFramePr>
        <p:xfrm>
          <a:off x="179512" y="1124744"/>
          <a:ext cx="8712968" cy="5613400"/>
        </p:xfrm>
        <a:graphic>
          <a:graphicData uri="http://schemas.openxmlformats.org/drawingml/2006/table">
            <a:tbl>
              <a:tblPr firstRow="1" bandRow="1">
                <a:tableStyleId>{5C22544A-7EE6-4342-B048-85BDC9FD1C3A}</a:tableStyleId>
              </a:tblPr>
              <a:tblGrid>
                <a:gridCol w="1224136"/>
                <a:gridCol w="1872208"/>
                <a:gridCol w="2664296"/>
                <a:gridCol w="2952328"/>
              </a:tblGrid>
              <a:tr h="370840">
                <a:tc>
                  <a:txBody>
                    <a:bodyPr/>
                    <a:lstStyle/>
                    <a:p>
                      <a:r>
                        <a:rPr lang="en-GB" sz="1600" dirty="0" smtClean="0">
                          <a:solidFill>
                            <a:schemeClr val="tx1"/>
                          </a:solidFill>
                          <a:latin typeface="Arial" panose="020B0604020202020204" pitchFamily="34" charset="0"/>
                          <a:cs typeface="Arial" panose="020B0604020202020204" pitchFamily="34" charset="0"/>
                        </a:rPr>
                        <a:t>Cation</a:t>
                      </a:r>
                      <a:endParaRPr lang="en-GB" sz="1600" dirty="0">
                        <a:solidFill>
                          <a:schemeClr val="tx1"/>
                        </a:solidFill>
                        <a:latin typeface="Arial" panose="020B0604020202020204" pitchFamily="34" charset="0"/>
                        <a:cs typeface="Arial" panose="020B0604020202020204" pitchFamily="34" charset="0"/>
                      </a:endParaRPr>
                    </a:p>
                  </a:txBody>
                  <a:tcPr/>
                </a:tc>
                <a:tc>
                  <a:txBody>
                    <a:bodyPr/>
                    <a:lstStyle/>
                    <a:p>
                      <a:r>
                        <a:rPr lang="en-GB" sz="1600" b="1" dirty="0" smtClean="0">
                          <a:solidFill>
                            <a:schemeClr val="tx1"/>
                          </a:solidFill>
                          <a:latin typeface="Arial" panose="020B0604020202020204" pitchFamily="34" charset="0"/>
                          <a:cs typeface="Arial" panose="020B0604020202020204" pitchFamily="34" charset="0"/>
                        </a:rPr>
                        <a:t>Test</a:t>
                      </a:r>
                      <a:endParaRPr lang="en-GB" sz="1600" b="1"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600" b="1" i="0" u="none" strike="noStrike" kern="1200" baseline="0" dirty="0" smtClean="0">
                          <a:solidFill>
                            <a:schemeClr val="tx1"/>
                          </a:solidFill>
                          <a:latin typeface="Arial" panose="020B0604020202020204" pitchFamily="34" charset="0"/>
                          <a:ea typeface="+mn-ea"/>
                          <a:cs typeface="Arial" panose="020B0604020202020204" pitchFamily="34" charset="0"/>
                        </a:rPr>
                        <a:t>If the cation is present</a:t>
                      </a:r>
                      <a:endParaRPr lang="en-GB" sz="1600" b="1"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tx1"/>
                          </a:solidFill>
                          <a:latin typeface="Arial" panose="020B0604020202020204" pitchFamily="34" charset="0"/>
                          <a:ea typeface="+mn-ea"/>
                          <a:cs typeface="Arial" panose="020B0604020202020204" pitchFamily="34" charset="0"/>
                        </a:rPr>
                        <a:t>Ionic equation for the reaction</a:t>
                      </a:r>
                      <a:endParaRPr lang="en-GB" sz="1600" b="0" dirty="0">
                        <a:solidFill>
                          <a:schemeClr val="tx1"/>
                        </a:solidFill>
                        <a:latin typeface="Arial" panose="020B0604020202020204" pitchFamily="34" charset="0"/>
                        <a:cs typeface="Arial" panose="020B0604020202020204" pitchFamily="34" charset="0"/>
                      </a:endParaRPr>
                    </a:p>
                  </a:txBody>
                  <a:tcPr/>
                </a:tc>
              </a:tr>
              <a:tr h="370840">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ammonium</a:t>
                      </a:r>
                    </a:p>
                    <a:p>
                      <a:pPr marL="0" algn="l" rtl="0" eaLnBrk="1" latinLnBrk="0" hangingPunct="1"/>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NH4+</a:t>
                      </a:r>
                      <a:endParaRPr kumimoji="0" lang="en-GB" sz="16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Add a little dilute sodium hydroxide solution. </a:t>
                      </a:r>
                      <a:b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br>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Heat gently.</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Ammonia gas is given off.</a:t>
                      </a:r>
                    </a:p>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(It turns litmus red.)</a:t>
                      </a:r>
                      <a:endParaRPr lang="en-GB" sz="1600" dirty="0">
                        <a:latin typeface="Arial" panose="020B0604020202020204" pitchFamily="34" charset="0"/>
                        <a:cs typeface="Arial" panose="020B0604020202020204" pitchFamily="34" charset="0"/>
                      </a:endParaRPr>
                    </a:p>
                  </a:txBody>
                  <a:tcPr/>
                </a:tc>
                <a:tc>
                  <a:txBody>
                    <a:bodyPr/>
                    <a:lstStyle/>
                    <a:p>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NH</a:t>
                      </a:r>
                      <a:r>
                        <a:rPr kumimoji="0" lang="en-GB" sz="1600" b="1" i="0" u="none" strike="noStrike" kern="1200" baseline="-25000" dirty="0" smtClean="0">
                          <a:solidFill>
                            <a:srgbClr val="FF0000"/>
                          </a:solidFill>
                          <a:latin typeface="Arial" panose="020B0604020202020204" pitchFamily="34" charset="0"/>
                          <a:ea typeface="+mn-ea"/>
                          <a:cs typeface="Arial" panose="020B0604020202020204" pitchFamily="34" charset="0"/>
                        </a:rPr>
                        <a:t>4</a:t>
                      </a:r>
                      <a:r>
                        <a:rPr kumimoji="0" lang="pt-BR" sz="16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pt-BR" sz="1600" b="1" i="1" u="none" strike="noStrike" kern="1200" baseline="0" dirty="0" smtClean="0">
                          <a:solidFill>
                            <a:srgbClr val="FF0000"/>
                          </a:solidFill>
                          <a:latin typeface="Arial" panose="020B0604020202020204" pitchFamily="34" charset="0"/>
                          <a:ea typeface="+mn-ea"/>
                          <a:cs typeface="Arial" panose="020B0604020202020204" pitchFamily="34" charset="0"/>
                        </a:rPr>
                        <a:t>aq</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 + OH</a:t>
                      </a:r>
                      <a:r>
                        <a:rPr kumimoji="0" lang="pt-BR" sz="24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pt-BR" sz="1600" b="1" i="1" u="none" strike="noStrike" kern="1200" baseline="0" dirty="0" smtClean="0">
                          <a:solidFill>
                            <a:srgbClr val="FF0000"/>
                          </a:solidFill>
                          <a:latin typeface="Arial" panose="020B0604020202020204" pitchFamily="34" charset="0"/>
                          <a:ea typeface="+mn-ea"/>
                          <a:cs typeface="Arial" panose="020B0604020202020204" pitchFamily="34" charset="0"/>
                        </a:rPr>
                        <a:t>aq</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NH</a:t>
                      </a:r>
                      <a:r>
                        <a:rPr kumimoji="0" lang="pt-BR" sz="1600" b="1" i="0" u="none" strike="noStrike" kern="1200" baseline="-25000" dirty="0" smtClean="0">
                          <a:solidFill>
                            <a:srgbClr val="FF0000"/>
                          </a:solidFill>
                          <a:latin typeface="Arial" panose="020B0604020202020204" pitchFamily="34" charset="0"/>
                          <a:ea typeface="+mn-ea"/>
                          <a:cs typeface="Arial" panose="020B0604020202020204" pitchFamily="34" charset="0"/>
                        </a:rPr>
                        <a:t>3</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pt-BR" sz="1600" b="1" i="1" u="none" strike="noStrike" kern="1200" baseline="0" dirty="0" smtClean="0">
                          <a:solidFill>
                            <a:srgbClr val="FF0000"/>
                          </a:solidFill>
                          <a:latin typeface="Arial" panose="020B0604020202020204" pitchFamily="34" charset="0"/>
                          <a:ea typeface="+mn-ea"/>
                          <a:cs typeface="Arial" panose="020B0604020202020204" pitchFamily="34" charset="0"/>
                        </a:rPr>
                        <a:t>g</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 + H</a:t>
                      </a:r>
                      <a:r>
                        <a:rPr kumimoji="0" lang="pt-BR" sz="1600" b="1" i="0" u="none" strike="noStrike" kern="1200" baseline="-25000" dirty="0" smtClean="0">
                          <a:solidFill>
                            <a:srgbClr val="FF0000"/>
                          </a:solidFill>
                          <a:latin typeface="Arial" panose="020B0604020202020204" pitchFamily="34" charset="0"/>
                          <a:ea typeface="+mn-ea"/>
                          <a:cs typeface="Arial" panose="020B0604020202020204" pitchFamily="34" charset="0"/>
                        </a:rPr>
                        <a:t>2</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O (</a:t>
                      </a:r>
                      <a:r>
                        <a:rPr kumimoji="0" lang="pt-BR" sz="1600" b="1" i="1" u="none" strike="noStrike" kern="1200" baseline="0" dirty="0" smtClean="0">
                          <a:solidFill>
                            <a:srgbClr val="FF0000"/>
                          </a:solidFill>
                          <a:latin typeface="Arial" panose="020B0604020202020204" pitchFamily="34" charset="0"/>
                          <a:ea typeface="+mn-ea"/>
                          <a:cs typeface="Arial" panose="020B0604020202020204" pitchFamily="34" charset="0"/>
                        </a:rPr>
                        <a:t>l</a:t>
                      </a:r>
                      <a:r>
                        <a:rPr kumimoji="0" lang="pt-BR"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lang="en-GB" sz="1600" b="1" dirty="0">
                        <a:solidFill>
                          <a:srgbClr val="FF0000"/>
                        </a:solidFill>
                        <a:latin typeface="Arial" panose="020B0604020202020204" pitchFamily="34" charset="0"/>
                        <a:cs typeface="Arial" panose="020B0604020202020204" pitchFamily="34" charset="0"/>
                      </a:endParaRPr>
                    </a:p>
                  </a:txBody>
                  <a:tcPr/>
                </a:tc>
              </a:tr>
              <a:tr h="370840">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copper(II)</a:t>
                      </a:r>
                    </a:p>
                    <a:p>
                      <a:pPr marL="0" algn="l" rtl="0" eaLnBrk="1" latinLnBrk="0" hangingPunct="1"/>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Cu2+</a:t>
                      </a:r>
                      <a:endParaRPr kumimoji="0" lang="en-GB" sz="16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Add dilute sodium hydroxide or ammonia solution.</a:t>
                      </a:r>
                      <a:endParaRPr lang="en-GB" sz="1600" dirty="0">
                        <a:latin typeface="Arial" panose="020B0604020202020204" pitchFamily="34" charset="0"/>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 pale blue precipitate forms. </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But it dissolves on adding more ammonia, giving a deep blue </a:t>
                      </a:r>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solution.</a:t>
                      </a:r>
                      <a:endParaRPr lang="en-GB" sz="1600" dirty="0">
                        <a:latin typeface="Arial" panose="020B0604020202020204" pitchFamily="34" charset="0"/>
                        <a:cs typeface="Arial" panose="020B0604020202020204" pitchFamily="34" charset="0"/>
                      </a:endParaRPr>
                    </a:p>
                  </a:txBody>
                  <a:tcPr/>
                </a:tc>
                <a:tc>
                  <a:txBody>
                    <a:bodyPr/>
                    <a:lstStyle/>
                    <a:p>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Cu</a:t>
                      </a:r>
                      <a:r>
                        <a:rPr kumimoji="0" lang="en-GB" sz="1600" b="1" i="0" u="none" strike="noStrike" kern="1200" baseline="30000" dirty="0" smtClean="0">
                          <a:solidFill>
                            <a:srgbClr val="FF0000"/>
                          </a:solidFill>
                          <a:latin typeface="Arial" panose="020B0604020202020204" pitchFamily="34" charset="0"/>
                          <a:ea typeface="+mn-ea"/>
                          <a:cs typeface="Arial" panose="020B0604020202020204" pitchFamily="34" charset="0"/>
                        </a:rPr>
                        <a:t>2+</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6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+ 2OH</a:t>
                      </a:r>
                      <a:r>
                        <a:rPr kumimoji="0" lang="pt-BR" sz="16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6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 Cu(OH)</a:t>
                      </a:r>
                      <a:r>
                        <a:rPr kumimoji="0" lang="en-GB" sz="1600" b="1" i="0" u="none" strike="noStrike" kern="1200" baseline="-25000" dirty="0" smtClean="0">
                          <a:solidFill>
                            <a:srgbClr val="FF0000"/>
                          </a:solidFill>
                          <a:latin typeface="Arial" panose="020B0604020202020204" pitchFamily="34" charset="0"/>
                          <a:ea typeface="+mn-ea"/>
                          <a:cs typeface="Arial" panose="020B0604020202020204" pitchFamily="34" charset="0"/>
                        </a:rPr>
                        <a:t>2</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6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p>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The precipitate dissolves again in ammonia solution because a soluble complex ion forms: </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[Cu(NH</a:t>
                      </a:r>
                      <a:r>
                        <a:rPr kumimoji="0" lang="en-GB" sz="1600" b="1" i="0" u="none" strike="noStrike" kern="1200" baseline="-25000" dirty="0" smtClean="0">
                          <a:solidFill>
                            <a:srgbClr val="FF0000"/>
                          </a:solidFill>
                          <a:latin typeface="Arial" panose="020B0604020202020204" pitchFamily="34" charset="0"/>
                          <a:ea typeface="+mn-ea"/>
                          <a:cs typeface="Arial" panose="020B0604020202020204" pitchFamily="34" charset="0"/>
                        </a:rPr>
                        <a:t>3</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r>
                        <a:rPr kumimoji="0" lang="en-GB" sz="1600" b="1" i="0" u="none" strike="noStrike" kern="1200" baseline="-25000" dirty="0" smtClean="0">
                          <a:solidFill>
                            <a:srgbClr val="FF0000"/>
                          </a:solidFill>
                          <a:latin typeface="Arial" panose="020B0604020202020204" pitchFamily="34" charset="0"/>
                          <a:ea typeface="+mn-ea"/>
                          <a:cs typeface="Arial" panose="020B0604020202020204" pitchFamily="34" charset="0"/>
                        </a:rPr>
                        <a:t>4</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r>
                        <a:rPr kumimoji="0" lang="en-GB" sz="1600" b="1" i="0" u="none" strike="noStrike" kern="1200" baseline="30000" dirty="0" smtClean="0">
                          <a:solidFill>
                            <a:srgbClr val="FF0000"/>
                          </a:solidFill>
                          <a:latin typeface="Arial" panose="020B0604020202020204" pitchFamily="34" charset="0"/>
                          <a:ea typeface="+mn-ea"/>
                          <a:cs typeface="Arial" panose="020B0604020202020204" pitchFamily="34" charset="0"/>
                        </a:rPr>
                        <a:t>2+</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6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lang="en-GB" sz="1600" b="1" dirty="0">
                        <a:solidFill>
                          <a:srgbClr val="FF0000"/>
                        </a:solidFill>
                        <a:latin typeface="Arial" panose="020B0604020202020204" pitchFamily="34" charset="0"/>
                        <a:cs typeface="Arial" panose="020B0604020202020204" pitchFamily="34" charset="0"/>
                      </a:endParaRPr>
                    </a:p>
                  </a:txBody>
                  <a:tcPr/>
                </a:tc>
              </a:tr>
              <a:tr h="370840">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iron(II)</a:t>
                      </a:r>
                    </a:p>
                    <a:p>
                      <a:pPr marL="0" algn="l" rtl="0" eaLnBrk="1" latinLnBrk="0" hangingPunct="1"/>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Fe2+</a:t>
                      </a:r>
                      <a:endParaRPr kumimoji="0" lang="en-GB" sz="16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Add dilute sodium hydroxide or ammonia solution.</a:t>
                      </a:r>
                      <a:endParaRPr lang="en-GB" sz="1600" dirty="0">
                        <a:latin typeface="Arial" panose="020B0604020202020204" pitchFamily="34" charset="0"/>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 red-brown precipitate forms.</a:t>
                      </a:r>
                      <a:endParaRPr lang="en-GB" sz="1600" dirty="0">
                        <a:latin typeface="Arial" panose="020B0604020202020204" pitchFamily="34" charset="0"/>
                        <a:cs typeface="Arial" panose="020B0604020202020204" pitchFamily="34" charset="0"/>
                      </a:endParaRPr>
                    </a:p>
                  </a:txBody>
                  <a:tcPr/>
                </a:tc>
                <a:tc>
                  <a:txBody>
                    <a:bodyPr/>
                    <a:lstStyle/>
                    <a:p>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Fe</a:t>
                      </a:r>
                      <a:r>
                        <a:rPr kumimoji="0" lang="en-US" sz="1600" b="1" i="0" u="none" strike="noStrike" kern="1200" baseline="30000" dirty="0" smtClean="0">
                          <a:solidFill>
                            <a:srgbClr val="FF0000"/>
                          </a:solidFill>
                          <a:latin typeface="Arial" panose="020B0604020202020204" pitchFamily="34" charset="0"/>
                          <a:ea typeface="+mn-ea"/>
                          <a:cs typeface="Arial" panose="020B0604020202020204" pitchFamily="34" charset="0"/>
                        </a:rPr>
                        <a:t>3+</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6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 + 3OH</a:t>
                      </a:r>
                      <a:r>
                        <a:rPr kumimoji="0" lang="pt-BR" sz="24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6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Fe(OH)</a:t>
                      </a:r>
                      <a:r>
                        <a:rPr kumimoji="0" lang="en-US" sz="1600" b="1" i="0" u="none" strike="noStrike" kern="1200" baseline="-25000" dirty="0" smtClean="0">
                          <a:solidFill>
                            <a:srgbClr val="FF0000"/>
                          </a:solidFill>
                          <a:latin typeface="Arial" panose="020B0604020202020204" pitchFamily="34" charset="0"/>
                          <a:ea typeface="+mn-ea"/>
                          <a:cs typeface="Arial" panose="020B0604020202020204" pitchFamily="34" charset="0"/>
                        </a:rPr>
                        <a:t>3</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6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en-US"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lang="en-GB" sz="1600" b="1" dirty="0">
                        <a:solidFill>
                          <a:srgbClr val="FF0000"/>
                        </a:solidFill>
                        <a:latin typeface="Arial" panose="020B0604020202020204" pitchFamily="34" charset="0"/>
                        <a:cs typeface="Arial" panose="020B0604020202020204" pitchFamily="34" charset="0"/>
                      </a:endParaRPr>
                    </a:p>
                  </a:txBody>
                  <a:tcPr/>
                </a:tc>
              </a:tr>
              <a:tr h="370840">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aluminium</a:t>
                      </a:r>
                    </a:p>
                    <a:p>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Al</a:t>
                      </a:r>
                      <a:r>
                        <a:rPr kumimoji="0" lang="en-GB" sz="1600" b="1" i="0" u="none" strike="noStrike" kern="1200" baseline="30000" dirty="0" smtClean="0">
                          <a:solidFill>
                            <a:srgbClr val="FF0000"/>
                          </a:solidFill>
                          <a:latin typeface="Arial" panose="020B0604020202020204" pitchFamily="34" charset="0"/>
                          <a:ea typeface="+mn-ea"/>
                          <a:cs typeface="Arial" panose="020B0604020202020204" pitchFamily="34" charset="0"/>
                        </a:rPr>
                        <a:t>3+</a:t>
                      </a:r>
                      <a:endParaRPr lang="en-GB" sz="1600" b="1" baseline="30000" dirty="0">
                        <a:solidFill>
                          <a:srgbClr val="FF0000"/>
                        </a:solidFill>
                        <a:latin typeface="Arial" panose="020B0604020202020204" pitchFamily="34" charset="0"/>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Add dilute sodium hydroxide or ammonia solution.</a:t>
                      </a:r>
                      <a:endParaRPr lang="en-GB" sz="1600" dirty="0">
                        <a:latin typeface="Arial" panose="020B0604020202020204" pitchFamily="34" charset="0"/>
                        <a:cs typeface="Arial" panose="020B0604020202020204" pitchFamily="34" charset="0"/>
                      </a:endParaRPr>
                    </a:p>
                  </a:txBody>
                  <a:tcPr/>
                </a:tc>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 white precipitate forms.</a:t>
                      </a:r>
                    </a:p>
                    <a:p>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It dissolves again on adding </a:t>
                      </a:r>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excess sodium hydroxide, giving a colourless solution. </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But it </a:t>
                      </a:r>
                      <a:r>
                        <a:rPr kumimoji="0" lang="en-US" sz="1600" b="0" i="1" u="none" strike="noStrike" kern="1200" baseline="0" dirty="0" smtClean="0">
                          <a:solidFill>
                            <a:schemeClr val="dk1"/>
                          </a:solidFill>
                          <a:latin typeface="Arial" panose="020B0604020202020204" pitchFamily="34" charset="0"/>
                          <a:ea typeface="+mn-ea"/>
                          <a:cs typeface="Arial" panose="020B0604020202020204" pitchFamily="34" charset="0"/>
                        </a:rPr>
                        <a:t>will not </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dissolve if more </a:t>
                      </a:r>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ammonia is added instead.</a:t>
                      </a:r>
                      <a:endParaRPr lang="en-GB" sz="1600" dirty="0">
                        <a:latin typeface="Arial" panose="020B0604020202020204" pitchFamily="34" charset="0"/>
                        <a:cs typeface="Arial" panose="020B0604020202020204" pitchFamily="34" charset="0"/>
                      </a:endParaRPr>
                    </a:p>
                  </a:txBody>
                  <a:tcPr/>
                </a:tc>
                <a:tc>
                  <a:txBody>
                    <a:bodyPr/>
                    <a:lstStyle/>
                    <a:p>
                      <a:r>
                        <a:rPr kumimoji="0" lang="nl-NL" sz="1600" b="1" i="0" u="none" strike="noStrike" kern="1200" baseline="0" dirty="0" smtClean="0">
                          <a:solidFill>
                            <a:srgbClr val="FF0000"/>
                          </a:solidFill>
                          <a:latin typeface="Arial" panose="020B0604020202020204" pitchFamily="34" charset="0"/>
                          <a:ea typeface="+mn-ea"/>
                          <a:cs typeface="Arial" panose="020B0604020202020204" pitchFamily="34" charset="0"/>
                        </a:rPr>
                        <a:t>Al</a:t>
                      </a:r>
                      <a:r>
                        <a:rPr kumimoji="0" lang="nl-NL" sz="1600" b="1" i="0" u="none" strike="noStrike" kern="1200" baseline="30000" dirty="0" smtClean="0">
                          <a:solidFill>
                            <a:srgbClr val="FF0000"/>
                          </a:solidFill>
                          <a:latin typeface="Arial" panose="020B0604020202020204" pitchFamily="34" charset="0"/>
                          <a:ea typeface="+mn-ea"/>
                          <a:cs typeface="Arial" panose="020B0604020202020204" pitchFamily="34" charset="0"/>
                        </a:rPr>
                        <a:t>3+</a:t>
                      </a:r>
                      <a:r>
                        <a:rPr kumimoji="0" lang="nl-NL"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nl-NL" sz="1600" b="1" i="1" u="none" strike="noStrike" kern="1200" baseline="0" dirty="0" smtClean="0">
                          <a:solidFill>
                            <a:srgbClr val="FF0000"/>
                          </a:solidFill>
                          <a:latin typeface="Arial" panose="020B0604020202020204" pitchFamily="34" charset="0"/>
                          <a:ea typeface="+mn-ea"/>
                          <a:cs typeface="Arial" panose="020B0604020202020204" pitchFamily="34" charset="0"/>
                        </a:rPr>
                        <a:t>aq</a:t>
                      </a:r>
                      <a:r>
                        <a:rPr kumimoji="0" lang="nl-NL" sz="1600" b="1" i="0" u="none" strike="noStrike" kern="1200" baseline="0" dirty="0" smtClean="0">
                          <a:solidFill>
                            <a:srgbClr val="FF0000"/>
                          </a:solidFill>
                          <a:latin typeface="Arial" panose="020B0604020202020204" pitchFamily="34" charset="0"/>
                          <a:ea typeface="+mn-ea"/>
                          <a:cs typeface="Arial" panose="020B0604020202020204" pitchFamily="34" charset="0"/>
                        </a:rPr>
                        <a:t>) + 3OH</a:t>
                      </a:r>
                      <a:r>
                        <a:rPr kumimoji="0" lang="pt-BR" sz="20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nl-NL"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nl-NL" sz="1600" b="1" i="1" u="none" strike="noStrike" kern="1200" baseline="0" dirty="0" smtClean="0">
                          <a:solidFill>
                            <a:srgbClr val="FF0000"/>
                          </a:solidFill>
                          <a:latin typeface="Arial" panose="020B0604020202020204" pitchFamily="34" charset="0"/>
                          <a:ea typeface="+mn-ea"/>
                          <a:cs typeface="Arial" panose="020B0604020202020204" pitchFamily="34" charset="0"/>
                        </a:rPr>
                        <a:t>aq</a:t>
                      </a:r>
                      <a:r>
                        <a:rPr kumimoji="0" lang="nl-NL" sz="1600" b="1" i="0" u="none" strike="noStrike" kern="1200" baseline="0" dirty="0" smtClean="0">
                          <a:solidFill>
                            <a:srgbClr val="FF0000"/>
                          </a:solidFill>
                          <a:latin typeface="Arial" panose="020B0604020202020204" pitchFamily="34" charset="0"/>
                          <a:ea typeface="+mn-ea"/>
                          <a:cs typeface="Arial" panose="020B0604020202020204" pitchFamily="34" charset="0"/>
                        </a:rPr>
                        <a:t>) Al(OH)</a:t>
                      </a:r>
                      <a:r>
                        <a:rPr kumimoji="0" lang="nl-NL" sz="1600" b="1" i="0" u="none" strike="noStrike" kern="1200" baseline="-25000" dirty="0" smtClean="0">
                          <a:solidFill>
                            <a:srgbClr val="FF0000"/>
                          </a:solidFill>
                          <a:latin typeface="Arial" panose="020B0604020202020204" pitchFamily="34" charset="0"/>
                          <a:ea typeface="+mn-ea"/>
                          <a:cs typeface="Arial" panose="020B0604020202020204" pitchFamily="34" charset="0"/>
                        </a:rPr>
                        <a:t>3</a:t>
                      </a:r>
                      <a:r>
                        <a:rPr kumimoji="0" lang="nl-NL" sz="16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nl-NL" sz="16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nl-NL"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r>
                        <a:rPr kumimoji="0" lang="nl-NL" sz="16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The precipitate dissolves in excess sodium hydroxide because </a:t>
                      </a:r>
                      <a:r>
                        <a:rPr kumimoji="0" lang="en-US" sz="1600" b="0" i="0" u="none" strike="noStrike" kern="1200" baseline="0" dirty="0" err="1" smtClean="0">
                          <a:solidFill>
                            <a:schemeClr val="dk1"/>
                          </a:solidFill>
                          <a:latin typeface="Arial" panose="020B0604020202020204" pitchFamily="34" charset="0"/>
                          <a:ea typeface="+mn-ea"/>
                          <a:cs typeface="Arial" panose="020B0604020202020204" pitchFamily="34" charset="0"/>
                        </a:rPr>
                        <a:t>aluminium</a:t>
                      </a:r>
                      <a:r>
                        <a:rPr kumimoji="0"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 hydroxide is amphoteric. The soluble aluminate ion forms: </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(Al(OH)</a:t>
                      </a:r>
                      <a:r>
                        <a:rPr kumimoji="0" lang="en-GB" sz="1600" b="1" i="0" u="none" strike="noStrike" kern="1200" baseline="-25000" dirty="0" smtClean="0">
                          <a:solidFill>
                            <a:srgbClr val="FF0000"/>
                          </a:solidFill>
                          <a:latin typeface="Arial" panose="020B0604020202020204" pitchFamily="34" charset="0"/>
                          <a:ea typeface="+mn-ea"/>
                          <a:cs typeface="Arial" panose="020B0604020202020204" pitchFamily="34" charset="0"/>
                        </a:rPr>
                        <a:t>4</a:t>
                      </a:r>
                      <a:r>
                        <a:rPr kumimoji="0" lang="en-GB" sz="16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lang="en-GB" sz="1600" b="1" dirty="0">
                        <a:solidFill>
                          <a:srgbClr val="FF0000"/>
                        </a:solidFill>
                        <a:latin typeface="Arial" panose="020B0604020202020204" pitchFamily="34" charset="0"/>
                        <a:cs typeface="Arial" panose="020B0604020202020204" pitchFamily="34" charset="0"/>
                      </a:endParaRPr>
                    </a:p>
                  </a:txBody>
                  <a:tcPr/>
                </a:tc>
              </a:tr>
            </a:tbl>
          </a:graphicData>
        </a:graphic>
      </p:graphicFrame>
      <p:sp>
        <p:nvSpPr>
          <p:cNvPr id="11" name="TextBox 10">
            <a:hlinkClick r:id="rId3" action="ppaction://hlinksldjump"/>
          </p:cNvPr>
          <p:cNvSpPr txBox="1"/>
          <p:nvPr/>
        </p:nvSpPr>
        <p:spPr>
          <a:xfrm>
            <a:off x="8220815" y="1772816"/>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48944372"/>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US" sz="4000" dirty="0" smtClean="0"/>
              <a:t>19.4 - Testing </a:t>
            </a:r>
            <a:r>
              <a:rPr lang="en-US" sz="4000" dirty="0"/>
              <a:t>for I</a:t>
            </a:r>
            <a:r>
              <a:rPr lang="en-US" sz="4000" dirty="0" smtClean="0"/>
              <a:t>ons </a:t>
            </a:r>
            <a:r>
              <a:rPr lang="en-US" sz="4000" dirty="0"/>
              <a:t>in the </a:t>
            </a:r>
            <a:r>
              <a:rPr lang="en-US" sz="4000" dirty="0" smtClean="0"/>
              <a:t>Lab</a:t>
            </a:r>
            <a:endParaRPr lang="en-GB" sz="40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286</a:t>
            </a:r>
            <a:endParaRPr lang="en-GB" sz="11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49801090"/>
              </p:ext>
            </p:extLst>
          </p:nvPr>
        </p:nvGraphicFramePr>
        <p:xfrm>
          <a:off x="179512" y="1124744"/>
          <a:ext cx="8712968" cy="5547360"/>
        </p:xfrm>
        <a:graphic>
          <a:graphicData uri="http://schemas.openxmlformats.org/drawingml/2006/table">
            <a:tbl>
              <a:tblPr firstRow="1" bandRow="1">
                <a:tableStyleId>{5C22544A-7EE6-4342-B048-85BDC9FD1C3A}</a:tableStyleId>
              </a:tblPr>
              <a:tblGrid>
                <a:gridCol w="1224136"/>
                <a:gridCol w="1872208"/>
                <a:gridCol w="2664296"/>
                <a:gridCol w="2952328"/>
              </a:tblGrid>
              <a:tr h="370840">
                <a:tc>
                  <a:txBody>
                    <a:bodyPr/>
                    <a:lstStyle/>
                    <a:p>
                      <a:r>
                        <a:rPr lang="en-GB" sz="1700" b="1" dirty="0" smtClean="0">
                          <a:solidFill>
                            <a:schemeClr val="tx1"/>
                          </a:solidFill>
                          <a:latin typeface="Arial" panose="020B0604020202020204" pitchFamily="34" charset="0"/>
                          <a:cs typeface="Arial" panose="020B0604020202020204" pitchFamily="34" charset="0"/>
                        </a:rPr>
                        <a:t>Cation</a:t>
                      </a:r>
                      <a:endParaRPr lang="en-GB" sz="1700" b="1" dirty="0">
                        <a:solidFill>
                          <a:schemeClr val="tx1"/>
                        </a:solidFill>
                        <a:latin typeface="Arial" panose="020B0604020202020204" pitchFamily="34" charset="0"/>
                        <a:cs typeface="Arial" panose="020B0604020202020204" pitchFamily="34" charset="0"/>
                      </a:endParaRPr>
                    </a:p>
                  </a:txBody>
                  <a:tcPr/>
                </a:tc>
                <a:tc>
                  <a:txBody>
                    <a:bodyPr/>
                    <a:lstStyle/>
                    <a:p>
                      <a:r>
                        <a:rPr lang="en-GB" sz="1700" b="1" dirty="0" smtClean="0">
                          <a:solidFill>
                            <a:schemeClr val="tx1"/>
                          </a:solidFill>
                          <a:latin typeface="Arial" panose="020B0604020202020204" pitchFamily="34" charset="0"/>
                          <a:cs typeface="Arial" panose="020B0604020202020204" pitchFamily="34" charset="0"/>
                        </a:rPr>
                        <a:t>Test</a:t>
                      </a:r>
                      <a:endParaRPr lang="en-GB" sz="1700" b="1"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If the cation is present</a:t>
                      </a:r>
                      <a:endParaRPr lang="en-GB" sz="1700" b="1"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1700" b="1" i="0" u="none" strike="noStrike" kern="1200" baseline="0" dirty="0" smtClean="0">
                          <a:solidFill>
                            <a:schemeClr val="tx1"/>
                          </a:solidFill>
                          <a:latin typeface="Arial" panose="020B0604020202020204" pitchFamily="34" charset="0"/>
                          <a:ea typeface="+mn-ea"/>
                          <a:cs typeface="Arial" panose="020B0604020202020204" pitchFamily="34" charset="0"/>
                        </a:rPr>
                        <a:t>Ionic equation for the reaction</a:t>
                      </a:r>
                      <a:endParaRPr lang="en-GB" sz="1700" b="1" dirty="0">
                        <a:solidFill>
                          <a:schemeClr val="tx1"/>
                        </a:solidFill>
                        <a:latin typeface="Arial" panose="020B0604020202020204" pitchFamily="34" charset="0"/>
                        <a:cs typeface="Arial" panose="020B0604020202020204" pitchFamily="34" charset="0"/>
                      </a:endParaRPr>
                    </a:p>
                  </a:txBody>
                  <a:tcPr/>
                </a:tc>
              </a:tr>
              <a:tr h="370840">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zinc</a:t>
                      </a:r>
                    </a:p>
                    <a:p>
                      <a:pPr marL="0" algn="l" rtl="0" eaLnBrk="1" latinLnBrk="0" hangingPunct="1"/>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Zn2+</a:t>
                      </a:r>
                      <a:endParaRPr kumimoji="0" lang="en-GB" sz="17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Add dilute sodium hydroxide or ammonia solution.</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A white precipitate forms.</a:t>
                      </a:r>
                    </a:p>
                    <a:p>
                      <a:r>
                        <a:rPr kumimoji="0" lang="en-US" sz="1700" b="0" i="0" u="none" strike="noStrike" kern="1200" baseline="0" dirty="0" smtClean="0">
                          <a:solidFill>
                            <a:schemeClr val="dk1"/>
                          </a:solidFill>
                          <a:latin typeface="Arial" panose="020B0604020202020204" pitchFamily="34" charset="0"/>
                          <a:ea typeface="+mn-ea"/>
                          <a:cs typeface="Arial" panose="020B0604020202020204" pitchFamily="34" charset="0"/>
                        </a:rPr>
                        <a:t>It dissolves again on adding more </a:t>
                      </a:r>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sodium hydroxide </a:t>
                      </a:r>
                      <a:r>
                        <a:rPr kumimoji="0" lang="en-GB" sz="1700" b="0" i="1" u="none" strike="noStrike" kern="1200" baseline="0" dirty="0" smtClean="0">
                          <a:solidFill>
                            <a:schemeClr val="dk1"/>
                          </a:solidFill>
                          <a:latin typeface="Arial" panose="020B0604020202020204" pitchFamily="34" charset="0"/>
                          <a:ea typeface="+mn-ea"/>
                          <a:cs typeface="Arial" panose="020B0604020202020204" pitchFamily="34" charset="0"/>
                        </a:rPr>
                        <a:t>or </a:t>
                      </a:r>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ammonia, giving a colourless solution.</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Zn</a:t>
                      </a:r>
                      <a:r>
                        <a:rPr kumimoji="0" lang="en-GB" sz="1700" b="1" i="0" u="none" strike="noStrike" kern="1200" baseline="30000" dirty="0" smtClean="0">
                          <a:solidFill>
                            <a:srgbClr val="FF0000"/>
                          </a:solidFill>
                          <a:latin typeface="Arial" panose="020B0604020202020204" pitchFamily="34" charset="0"/>
                          <a:ea typeface="+mn-ea"/>
                          <a:cs typeface="Arial" panose="020B0604020202020204" pitchFamily="34" charset="0"/>
                        </a:rPr>
                        <a:t>2+</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7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+ 2OH</a:t>
                      </a:r>
                      <a:r>
                        <a:rPr kumimoji="0" lang="pt-BR" sz="17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7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 Zn(OH)</a:t>
                      </a:r>
                      <a:r>
                        <a:rPr kumimoji="0" lang="en-GB" sz="1700" b="1" i="0" u="none" strike="noStrike" kern="1200" baseline="-25000" dirty="0" smtClean="0">
                          <a:solidFill>
                            <a:srgbClr val="FF0000"/>
                          </a:solidFill>
                          <a:latin typeface="Arial" panose="020B0604020202020204" pitchFamily="34" charset="0"/>
                          <a:ea typeface="+mn-ea"/>
                          <a:cs typeface="Arial" panose="020B0604020202020204" pitchFamily="34" charset="0"/>
                        </a:rPr>
                        <a:t>2</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7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700" b="0" i="0" u="none" strike="noStrike" kern="1200" baseline="0" dirty="0" smtClean="0">
                          <a:solidFill>
                            <a:schemeClr val="dk1"/>
                          </a:solidFill>
                          <a:latin typeface="Arial" panose="020B0604020202020204" pitchFamily="34" charset="0"/>
                          <a:ea typeface="+mn-ea"/>
                          <a:cs typeface="Arial" panose="020B0604020202020204" pitchFamily="34" charset="0"/>
                        </a:rPr>
                        <a:t>The precipitate dissolves again in sodium hydroxide because zinc hydroxide is amphoteric. The soluble zincate ion forms: </a:t>
                      </a:r>
                      <a:r>
                        <a:rPr kumimoji="0" lang="en-US" sz="1700" b="1" i="0" u="none" strike="noStrike" kern="1200" baseline="0" dirty="0" smtClean="0">
                          <a:solidFill>
                            <a:srgbClr val="FF0000"/>
                          </a:solidFill>
                          <a:latin typeface="Arial" panose="020B0604020202020204" pitchFamily="34" charset="0"/>
                          <a:ea typeface="+mn-ea"/>
                          <a:cs typeface="Arial" panose="020B0604020202020204" pitchFamily="34" charset="0"/>
                        </a:rPr>
                        <a:t>(Zn(OH)</a:t>
                      </a:r>
                      <a:r>
                        <a:rPr kumimoji="0" lang="en-US" sz="1700" b="1" i="0" u="none" strike="noStrike" kern="1200" baseline="-25000" dirty="0" smtClean="0">
                          <a:solidFill>
                            <a:srgbClr val="FF0000"/>
                          </a:solidFill>
                          <a:latin typeface="Arial" panose="020B0604020202020204" pitchFamily="34" charset="0"/>
                          <a:ea typeface="+mn-ea"/>
                          <a:cs typeface="Arial" panose="020B0604020202020204" pitchFamily="34" charset="0"/>
                        </a:rPr>
                        <a:t>4</a:t>
                      </a:r>
                      <a:r>
                        <a:rPr kumimoji="0" lang="en-GB" sz="1700" b="1" i="0" u="none" strike="noStrike" kern="1200" baseline="30000" dirty="0" smtClean="0">
                          <a:solidFill>
                            <a:srgbClr val="FF0000"/>
                          </a:solidFill>
                          <a:latin typeface="Arial" panose="020B0604020202020204" pitchFamily="34" charset="0"/>
                          <a:ea typeface="+mn-ea"/>
                          <a:cs typeface="Arial" panose="020B0604020202020204" pitchFamily="34" charset="0"/>
                        </a:rPr>
                        <a:t>2–</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700" b="0"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US" sz="1700" b="0" i="0" u="none" strike="noStrike" kern="1200" baseline="0" dirty="0" smtClean="0">
                          <a:solidFill>
                            <a:schemeClr val="dk1"/>
                          </a:solidFill>
                          <a:latin typeface="Arial" panose="020B0604020202020204" pitchFamily="34" charset="0"/>
                          <a:ea typeface="+mn-ea"/>
                          <a:cs typeface="Arial" panose="020B0604020202020204" pitchFamily="34" charset="0"/>
                        </a:rPr>
                        <a:t>It dissolves again in ammonia solution because </a:t>
                      </a:r>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a soluble complex ion forms: </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[Zn(NH3)4] 21 (</a:t>
                      </a:r>
                      <a:r>
                        <a:rPr kumimoji="0" lang="en-GB" sz="1700" b="1" i="0"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lang="en-GB" sz="1700" b="1" dirty="0">
                        <a:solidFill>
                          <a:srgbClr val="FF0000"/>
                        </a:solidFill>
                        <a:latin typeface="Arial" panose="020B0604020202020204" pitchFamily="34" charset="0"/>
                        <a:cs typeface="Arial" panose="020B0604020202020204" pitchFamily="34" charset="0"/>
                      </a:endParaRPr>
                    </a:p>
                  </a:txBody>
                  <a:tcPr/>
                </a:tc>
              </a:tr>
              <a:tr h="320040">
                <a:tc rowSpan="2">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calcium</a:t>
                      </a:r>
                    </a:p>
                    <a:p>
                      <a:pPr marL="0" algn="l" rtl="0" eaLnBrk="1" latinLnBrk="0" hangingPunct="1"/>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Ca2+</a:t>
                      </a:r>
                      <a:endParaRPr kumimoji="0" lang="en-GB" sz="17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Add dilute sodium hydroxide solution.</a:t>
                      </a:r>
                      <a:endParaRPr lang="en-GB" sz="1700" dirty="0">
                        <a:latin typeface="Arial" panose="020B0604020202020204" pitchFamily="34" charset="0"/>
                        <a:cs typeface="Arial" panose="020B0604020202020204" pitchFamily="34" charset="0"/>
                      </a:endParaRPr>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A white precipitate forms.</a:t>
                      </a:r>
                    </a:p>
                    <a:p>
                      <a:r>
                        <a:rPr kumimoji="0" lang="en-US" sz="1700" b="0" i="0" u="none" strike="noStrike" kern="1200" baseline="0" dirty="0" smtClean="0">
                          <a:solidFill>
                            <a:schemeClr val="dk1"/>
                          </a:solidFill>
                          <a:latin typeface="Arial" panose="020B0604020202020204" pitchFamily="34" charset="0"/>
                          <a:ea typeface="+mn-ea"/>
                          <a:cs typeface="Arial" panose="020B0604020202020204" pitchFamily="34" charset="0"/>
                        </a:rPr>
                        <a:t>It will not dissolve on adding </a:t>
                      </a:r>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excess sodium hydroxide.</a:t>
                      </a:r>
                      <a:endParaRPr kumimoji="0" lang="en-GB" sz="17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rowSpan="2">
                  <a:txBody>
                    <a:bodyPr/>
                    <a:lstStyle/>
                    <a:p>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Ca</a:t>
                      </a:r>
                      <a:r>
                        <a:rPr kumimoji="0" lang="en-GB" sz="1700" b="1" i="0" u="none" strike="noStrike" kern="1200" baseline="30000" dirty="0" smtClean="0">
                          <a:solidFill>
                            <a:srgbClr val="FF0000"/>
                          </a:solidFill>
                          <a:latin typeface="Arial" panose="020B0604020202020204" pitchFamily="34" charset="0"/>
                          <a:ea typeface="+mn-ea"/>
                          <a:cs typeface="Arial" panose="020B0604020202020204" pitchFamily="34" charset="0"/>
                        </a:rPr>
                        <a:t>2+</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7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+ 2OH</a:t>
                      </a:r>
                      <a:r>
                        <a:rPr kumimoji="0" lang="en-GB" sz="17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7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 Ca(OH)</a:t>
                      </a:r>
                      <a:r>
                        <a:rPr kumimoji="0" lang="en-GB" sz="1700" b="1" i="0" u="none" strike="noStrike" kern="1200" baseline="-25000" dirty="0" smtClean="0">
                          <a:solidFill>
                            <a:srgbClr val="FF0000"/>
                          </a:solidFill>
                          <a:latin typeface="Arial" panose="020B0604020202020204" pitchFamily="34" charset="0"/>
                          <a:ea typeface="+mn-ea"/>
                          <a:cs typeface="Arial" panose="020B0604020202020204" pitchFamily="34" charset="0"/>
                        </a:rPr>
                        <a:t>2</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17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en-GB" sz="17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kumimoji="0" lang="en-GB" sz="17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r>
              <a:tr h="320040">
                <a:tc vMerge="1">
                  <a:txBody>
                    <a:bodyPr/>
                    <a:lstStyle/>
                    <a:p>
                      <a:endParaRPr lang="en-GB"/>
                    </a:p>
                  </a:txBody>
                  <a:tcPr/>
                </a:tc>
                <a:tc>
                  <a:txBody>
                    <a:bodyPr/>
                    <a:lstStyle/>
                    <a:p>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Add dilute ammonia solution.</a:t>
                      </a:r>
                      <a:endParaRPr lang="en-GB" sz="1700" dirty="0">
                        <a:latin typeface="Arial" panose="020B0604020202020204" pitchFamily="34" charset="0"/>
                        <a:cs typeface="Arial" panose="020B0604020202020204" pitchFamily="34" charset="0"/>
                      </a:endParaRPr>
                    </a:p>
                  </a:txBody>
                  <a:tcPr/>
                </a:tc>
                <a:tc>
                  <a:txBody>
                    <a:bodyPr/>
                    <a:lstStyle/>
                    <a:p>
                      <a:r>
                        <a:rPr kumimoji="0" lang="en-US" sz="1700" b="0" i="0" u="none" strike="noStrike" kern="1200" baseline="0" dirty="0" smtClean="0">
                          <a:solidFill>
                            <a:schemeClr val="dk1"/>
                          </a:solidFill>
                          <a:latin typeface="Arial" panose="020B0604020202020204" pitchFamily="34" charset="0"/>
                          <a:ea typeface="+mn-ea"/>
                          <a:cs typeface="Arial" panose="020B0604020202020204" pitchFamily="34" charset="0"/>
                        </a:rPr>
                        <a:t>No precipitate, or very slight </a:t>
                      </a:r>
                      <a:r>
                        <a:rPr kumimoji="0" lang="en-GB" sz="1700" b="0" i="0" u="none" strike="noStrike" kern="1200" baseline="0" dirty="0" smtClean="0">
                          <a:solidFill>
                            <a:schemeClr val="dk1"/>
                          </a:solidFill>
                          <a:latin typeface="Arial" panose="020B0604020202020204" pitchFamily="34" charset="0"/>
                          <a:ea typeface="+mn-ea"/>
                          <a:cs typeface="Arial" panose="020B0604020202020204" pitchFamily="34" charset="0"/>
                        </a:rPr>
                        <a:t>white precipitate</a:t>
                      </a:r>
                      <a:endParaRPr lang="en-GB" sz="1700" dirty="0">
                        <a:latin typeface="Arial" panose="020B0604020202020204" pitchFamily="34" charset="0"/>
                        <a:cs typeface="Arial" panose="020B0604020202020204" pitchFamily="34" charset="0"/>
                      </a:endParaRPr>
                    </a:p>
                  </a:txBody>
                  <a:tcPr/>
                </a:tc>
                <a:tc vMerge="1">
                  <a:txBody>
                    <a:bodyPr/>
                    <a:lstStyle/>
                    <a:p>
                      <a:endParaRPr lang="en-GB"/>
                    </a:p>
                  </a:txBody>
                  <a:tcPr/>
                </a:tc>
              </a:tr>
            </a:tbl>
          </a:graphicData>
        </a:graphic>
      </p:graphicFrame>
      <p:sp>
        <p:nvSpPr>
          <p:cNvPr id="5" name="TextBox 4">
            <a:hlinkClick r:id="rId3" action="ppaction://hlinksldjump"/>
          </p:cNvPr>
          <p:cNvSpPr txBox="1"/>
          <p:nvPr/>
        </p:nvSpPr>
        <p:spPr>
          <a:xfrm>
            <a:off x="8220815" y="5910371"/>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87565892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dirty="0" smtClean="0"/>
              <a:t>1 – Assessment Structure</a:t>
            </a:r>
            <a:endParaRPr lang="en-GB" b="1" dirty="0" smtClean="0"/>
          </a:p>
        </p:txBody>
      </p:sp>
      <p:sp>
        <p:nvSpPr>
          <p:cNvPr id="34" name="Rectangle 33"/>
          <p:cNvSpPr/>
          <p:nvPr/>
        </p:nvSpPr>
        <p:spPr>
          <a:xfrm>
            <a:off x="323527" y="1124744"/>
            <a:ext cx="8424935" cy="446276"/>
          </a:xfrm>
          <a:prstGeom prst="rect">
            <a:avLst/>
          </a:prstGeom>
        </p:spPr>
        <p:txBody>
          <a:bodyPr wrap="square">
            <a:spAutoFit/>
          </a:bodyPr>
          <a:lstStyle/>
          <a:p>
            <a:pPr>
              <a:buClr>
                <a:srgbClr val="0070C0"/>
              </a:buClr>
            </a:pPr>
            <a:r>
              <a:rPr lang="en-US" sz="2300" dirty="0"/>
              <a:t>All candidates must enter for three papers.</a:t>
            </a:r>
          </a:p>
        </p:txBody>
      </p:sp>
      <p:graphicFrame>
        <p:nvGraphicFramePr>
          <p:cNvPr id="3" name="Table 2"/>
          <p:cNvGraphicFramePr>
            <a:graphicFrameLocks noGrp="1"/>
          </p:cNvGraphicFramePr>
          <p:nvPr>
            <p:extLst>
              <p:ext uri="{D42A27DB-BD31-4B8C-83A1-F6EECF244321}">
                <p14:modId xmlns:p14="http://schemas.microsoft.com/office/powerpoint/2010/main" val="2177072362"/>
              </p:ext>
            </p:extLst>
          </p:nvPr>
        </p:nvGraphicFramePr>
        <p:xfrm>
          <a:off x="331250" y="1581160"/>
          <a:ext cx="8417211" cy="5046280"/>
        </p:xfrm>
        <a:graphic>
          <a:graphicData uri="http://schemas.openxmlformats.org/drawingml/2006/table">
            <a:tbl>
              <a:tblPr firstRow="1" bandRow="1">
                <a:tableStyleId>{5C22544A-7EE6-4342-B048-85BDC9FD1C3A}</a:tableStyleId>
              </a:tblPr>
              <a:tblGrid>
                <a:gridCol w="4168742"/>
                <a:gridCol w="216024"/>
                <a:gridCol w="4032445"/>
              </a:tblGrid>
              <a:tr h="360040">
                <a:tc>
                  <a:txBody>
                    <a:bodyPr/>
                    <a:lstStyle/>
                    <a:p>
                      <a:r>
                        <a:rPr kumimoji="0" lang="en-GB" sz="1500" b="1" i="0" u="none" strike="noStrike" kern="1200" baseline="0" dirty="0" smtClean="0">
                          <a:solidFill>
                            <a:schemeClr val="lt1"/>
                          </a:solidFill>
                          <a:latin typeface="Arial" panose="020B0604020202020204" pitchFamily="34" charset="0"/>
                          <a:ea typeface="+mn-ea"/>
                          <a:cs typeface="Arial" panose="020B0604020202020204" pitchFamily="34" charset="0"/>
                        </a:rPr>
                        <a:t>Core candidates take:</a:t>
                      </a:r>
                      <a:endParaRPr lang="en-GB" sz="1500" dirty="0">
                        <a:latin typeface="Arial" panose="020B0604020202020204" pitchFamily="34" charset="0"/>
                        <a:cs typeface="Arial" panose="020B0604020202020204" pitchFamily="34" charset="0"/>
                      </a:endParaRPr>
                    </a:p>
                  </a:txBody>
                  <a:tcPr>
                    <a:lnR w="12700" cap="flat" cmpd="sng" algn="ctr">
                      <a:noFill/>
                      <a:prstDash val="solid"/>
                      <a:round/>
                      <a:headEnd type="none" w="med" len="med"/>
                      <a:tailEnd type="none" w="med" len="med"/>
                    </a:lnR>
                  </a:tcPr>
                </a:tc>
                <a:tc>
                  <a:txBody>
                    <a:bodyPr/>
                    <a:lstStyle/>
                    <a:p>
                      <a:endParaRPr lang="en-GB" sz="15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kumimoji="0" lang="en-GB" sz="1500" b="1" i="0" u="none" strike="noStrike" kern="1200" baseline="0" dirty="0" smtClean="0">
                          <a:solidFill>
                            <a:schemeClr val="lt1"/>
                          </a:solidFill>
                          <a:latin typeface="Arial" panose="020B0604020202020204" pitchFamily="34" charset="0"/>
                          <a:ea typeface="+mn-ea"/>
                          <a:cs typeface="Arial" panose="020B0604020202020204" pitchFamily="34" charset="0"/>
                        </a:rPr>
                        <a:t>Extended candidates take:</a:t>
                      </a:r>
                      <a:endParaRPr lang="en-GB" sz="1500" dirty="0">
                        <a:latin typeface="Arial" panose="020B0604020202020204" pitchFamily="34" charset="0"/>
                        <a:cs typeface="Arial" panose="020B0604020202020204" pitchFamily="34" charset="0"/>
                      </a:endParaRPr>
                    </a:p>
                  </a:txBody>
                  <a:tcPr>
                    <a:lnL w="12700" cmpd="sng">
                      <a:noFill/>
                    </a:lnL>
                  </a:tcPr>
                </a:tc>
              </a:tr>
              <a:tr h="1584176">
                <a:tc>
                  <a:txBody>
                    <a:bodyPr/>
                    <a:lstStyle/>
                    <a:p>
                      <a:r>
                        <a:rPr kumimoji="0" lang="en-GB" sz="1500" b="1" i="0" u="none" strike="noStrike" kern="1200" baseline="0" dirty="0" smtClean="0">
                          <a:solidFill>
                            <a:schemeClr val="dk1"/>
                          </a:solidFill>
                          <a:latin typeface="Arial" panose="020B0604020202020204" pitchFamily="34" charset="0"/>
                          <a:ea typeface="+mn-ea"/>
                          <a:cs typeface="Arial" panose="020B0604020202020204" pitchFamily="34" charset="0"/>
                        </a:rPr>
                        <a:t>Paper 1                                            </a:t>
                      </a:r>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45 minutes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A multiple-choice paper consisting of 40 items </a:t>
                      </a:r>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of the four-choice type.</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test assessment objectives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AO1 and AO2. Questions will be based on the </a:t>
                      </a:r>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Core syllabus content.</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be weighted at 30% of the</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final total mark.</a:t>
                      </a:r>
                      <a:endParaRPr lang="en-GB" sz="1500" dirty="0">
                        <a:latin typeface="Arial" panose="020B0604020202020204" pitchFamily="34" charset="0"/>
                        <a:cs typeface="Arial" panose="020B0604020202020204" pitchFamily="34" charset="0"/>
                      </a:endParaRPr>
                    </a:p>
                  </a:txBody>
                  <a:tcPr>
                    <a:lnR w="12700" cmpd="sng">
                      <a:noFill/>
                    </a:lnR>
                  </a:tcPr>
                </a:tc>
                <a:tc>
                  <a:txBody>
                    <a:bodyPr/>
                    <a:lstStyle/>
                    <a:p>
                      <a:endParaRPr lang="en-GB" sz="1500" dirty="0">
                        <a:latin typeface="Arial" panose="020B0604020202020204" pitchFamily="34" charset="0"/>
                        <a:cs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kumimoji="0" lang="en-GB" sz="1500" b="1" i="0" u="none" strike="noStrike" kern="1200" baseline="0" dirty="0" smtClean="0">
                          <a:solidFill>
                            <a:schemeClr val="dk1"/>
                          </a:solidFill>
                          <a:latin typeface="Arial" panose="020B0604020202020204" pitchFamily="34" charset="0"/>
                          <a:ea typeface="+mn-ea"/>
                          <a:cs typeface="Arial" panose="020B0604020202020204" pitchFamily="34" charset="0"/>
                        </a:rPr>
                        <a:t>Paper 2                                         </a:t>
                      </a:r>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45 minutes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A multiple-choice paper consisting of 40</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items of the four-choice type.</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test assessment objectives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AO1 and AO2. Questions will be based on</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the Extended syllabus content (Core and</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Supplement).</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be weighted at 30% of the</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final total mark.</a:t>
                      </a:r>
                      <a:endParaRPr lang="en-GB" sz="1500" dirty="0">
                        <a:latin typeface="Arial" panose="020B0604020202020204" pitchFamily="34" charset="0"/>
                        <a:cs typeface="Arial" panose="020B0604020202020204" pitchFamily="34" charset="0"/>
                      </a:endParaRPr>
                    </a:p>
                  </a:txBody>
                  <a:tcPr>
                    <a:lnL w="12700" cmpd="sng">
                      <a:noFill/>
                    </a:lnL>
                  </a:tcPr>
                </a:tc>
              </a:tr>
              <a:tr h="388560">
                <a:tc>
                  <a:txBody>
                    <a:bodyPr/>
                    <a:lstStyle/>
                    <a:p>
                      <a:r>
                        <a:rPr lang="en-GB" sz="1500" dirty="0" smtClean="0">
                          <a:latin typeface="Arial" panose="020B0604020202020204" pitchFamily="34" charset="0"/>
                          <a:cs typeface="Arial" panose="020B0604020202020204" pitchFamily="34" charset="0"/>
                        </a:rPr>
                        <a:t>And:</a:t>
                      </a:r>
                      <a:endParaRPr lang="en-GB" sz="1500" dirty="0">
                        <a:latin typeface="Arial" panose="020B0604020202020204" pitchFamily="34" charset="0"/>
                        <a:cs typeface="Arial" panose="020B0604020202020204" pitchFamily="34" charset="0"/>
                      </a:endParaRPr>
                    </a:p>
                  </a:txBody>
                  <a:tcPr>
                    <a:lnR w="12700" cmpd="sng">
                      <a:noFill/>
                    </a:lnR>
                    <a:solidFill>
                      <a:srgbClr val="92D050"/>
                    </a:solidFill>
                  </a:tcPr>
                </a:tc>
                <a:tc>
                  <a:txBody>
                    <a:bodyPr/>
                    <a:lstStyle/>
                    <a:p>
                      <a:endParaRPr lang="en-GB" sz="15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500" dirty="0" smtClean="0">
                          <a:latin typeface="Arial" panose="020B0604020202020204" pitchFamily="34" charset="0"/>
                          <a:cs typeface="Arial" panose="020B0604020202020204" pitchFamily="34" charset="0"/>
                        </a:rPr>
                        <a:t>And:</a:t>
                      </a:r>
                      <a:endParaRPr lang="en-GB" sz="1500" dirty="0">
                        <a:latin typeface="Arial" panose="020B0604020202020204" pitchFamily="34" charset="0"/>
                        <a:cs typeface="Arial" panose="020B0604020202020204" pitchFamily="34" charset="0"/>
                      </a:endParaRPr>
                    </a:p>
                  </a:txBody>
                  <a:tcPr>
                    <a:lnL w="12700" cmpd="sng">
                      <a:noFill/>
                    </a:lnL>
                    <a:solidFill>
                      <a:srgbClr val="92D050"/>
                    </a:solidFill>
                  </a:tcPr>
                </a:tc>
              </a:tr>
              <a:tr h="1584176">
                <a:tc>
                  <a:txBody>
                    <a:bodyPr/>
                    <a:lstStyle/>
                    <a:p>
                      <a:r>
                        <a:rPr kumimoji="0" lang="en-US" sz="1500" b="1" i="0" u="none" strike="noStrike" kern="1200" baseline="0" dirty="0" smtClean="0">
                          <a:solidFill>
                            <a:schemeClr val="dk1"/>
                          </a:solidFill>
                          <a:latin typeface="Arial" panose="020B0604020202020204" pitchFamily="34" charset="0"/>
                          <a:ea typeface="+mn-ea"/>
                          <a:cs typeface="Arial" panose="020B0604020202020204" pitchFamily="34" charset="0"/>
                        </a:rPr>
                        <a:t>Paper 3                                 </a:t>
                      </a: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1 hour 15 minutes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A written paper consisting of short-answer</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and structured questions.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test assessment objectives AO1 and AO2. Questions will be based on the </a:t>
                      </a:r>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Core syllabus content.                                 80 marks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be weighted at 50% of the</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final total mark.</a:t>
                      </a:r>
                      <a:endParaRPr lang="en-GB" sz="1500" dirty="0">
                        <a:latin typeface="Arial" panose="020B0604020202020204" pitchFamily="34" charset="0"/>
                        <a:cs typeface="Arial" panose="020B0604020202020204" pitchFamily="34" charset="0"/>
                      </a:endParaRPr>
                    </a:p>
                  </a:txBody>
                  <a:tcPr>
                    <a:lnR w="12700" cmpd="sng">
                      <a:noFill/>
                    </a:lnR>
                  </a:tcPr>
                </a:tc>
                <a:tc>
                  <a:txBody>
                    <a:bodyPr/>
                    <a:lstStyle/>
                    <a:p>
                      <a:endParaRPr lang="en-GB" sz="1500"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kumimoji="0" lang="en-US" sz="1500" b="1" i="0" u="none" strike="noStrike" kern="1200" baseline="0" dirty="0" smtClean="0">
                          <a:solidFill>
                            <a:schemeClr val="dk1"/>
                          </a:solidFill>
                          <a:latin typeface="Arial" panose="020B0604020202020204" pitchFamily="34" charset="0"/>
                          <a:ea typeface="+mn-ea"/>
                          <a:cs typeface="Arial" panose="020B0604020202020204" pitchFamily="34" charset="0"/>
                        </a:rPr>
                        <a:t>Paper 4                               </a:t>
                      </a:r>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1 hour 15 minutes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A written paper consisting of short-answer</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and structured questions.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test assessment objectives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AO1 and AO2. Questions will be based on</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the Extended syllabus content (Core and</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Supplement).                                    80 marks</a:t>
                      </a:r>
                    </a:p>
                    <a:p>
                      <a:r>
                        <a:rPr kumimoji="0" lang="en-US" sz="15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be weighted at 50% of the</a:t>
                      </a:r>
                    </a:p>
                    <a:p>
                      <a:r>
                        <a:rPr kumimoji="0" lang="en-GB" sz="1500" b="0" i="0" u="none" strike="noStrike" kern="1200" baseline="0" dirty="0" smtClean="0">
                          <a:solidFill>
                            <a:schemeClr val="dk1"/>
                          </a:solidFill>
                          <a:latin typeface="Arial" panose="020B0604020202020204" pitchFamily="34" charset="0"/>
                          <a:ea typeface="+mn-ea"/>
                          <a:cs typeface="Arial" panose="020B0604020202020204" pitchFamily="34" charset="0"/>
                        </a:rPr>
                        <a:t>final total mark.</a:t>
                      </a:r>
                      <a:endParaRPr lang="en-GB" sz="1500" dirty="0">
                        <a:latin typeface="Arial" panose="020B0604020202020204" pitchFamily="34" charset="0"/>
                        <a:cs typeface="Arial" panose="020B0604020202020204" pitchFamily="34" charset="0"/>
                      </a:endParaRPr>
                    </a:p>
                  </a:txBody>
                  <a:tcPr>
                    <a:lnL w="12700" cmpd="sng">
                      <a:noFill/>
                    </a:lnL>
                  </a:tcPr>
                </a:tc>
              </a:tr>
            </a:tbl>
          </a:graphicData>
        </a:graphic>
      </p:graphicFrame>
    </p:spTree>
    <p:extLst>
      <p:ext uri="{BB962C8B-B14F-4D97-AF65-F5344CB8AC3E}">
        <p14:creationId xmlns:p14="http://schemas.microsoft.com/office/powerpoint/2010/main" val="355859104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US" sz="4000" dirty="0" smtClean="0"/>
              <a:t>19.4 - Testing </a:t>
            </a:r>
            <a:r>
              <a:rPr lang="en-US" sz="4000" dirty="0"/>
              <a:t>for I</a:t>
            </a:r>
            <a:r>
              <a:rPr lang="en-US" sz="4000" dirty="0" smtClean="0"/>
              <a:t>ons </a:t>
            </a:r>
            <a:r>
              <a:rPr lang="en-US" sz="4000" dirty="0"/>
              <a:t>in the </a:t>
            </a:r>
            <a:r>
              <a:rPr lang="en-US" sz="4000" dirty="0" smtClean="0"/>
              <a:t>Lab</a:t>
            </a:r>
            <a:endParaRPr lang="en-GB" sz="4000" b="1" dirty="0" smtClean="0"/>
          </a:p>
        </p:txBody>
      </p:sp>
      <p:sp>
        <p:nvSpPr>
          <p:cNvPr id="34" name="Rectangle 33"/>
          <p:cNvSpPr/>
          <p:nvPr/>
        </p:nvSpPr>
        <p:spPr>
          <a:xfrm>
            <a:off x="179512" y="1124744"/>
            <a:ext cx="5976664" cy="3416320"/>
          </a:xfrm>
          <a:prstGeom prst="rect">
            <a:avLst/>
          </a:prstGeom>
        </p:spPr>
        <p:txBody>
          <a:bodyPr wrap="square">
            <a:spAutoFit/>
          </a:bodyPr>
          <a:lstStyle/>
          <a:p>
            <a:pPr>
              <a:buClr>
                <a:srgbClr val="0070C0"/>
              </a:buClr>
            </a:pPr>
            <a:r>
              <a:rPr lang="en-US" sz="2400" b="1" dirty="0" smtClean="0">
                <a:solidFill>
                  <a:srgbClr val="C00000"/>
                </a:solidFill>
              </a:rPr>
              <a:t>Tests </a:t>
            </a:r>
            <a:r>
              <a:rPr lang="en-US" sz="2400" b="1" dirty="0">
                <a:solidFill>
                  <a:srgbClr val="C00000"/>
                </a:solidFill>
              </a:rPr>
              <a:t>for anions</a:t>
            </a:r>
          </a:p>
          <a:p>
            <a:pPr marL="361950" indent="-361950">
              <a:buClr>
                <a:srgbClr val="0070C0"/>
              </a:buClr>
              <a:buFont typeface="Wingdings 3" panose="05040102010807070707" pitchFamily="18" charset="2"/>
              <a:buChar char=""/>
            </a:pPr>
            <a:r>
              <a:rPr lang="en-US" sz="2400" dirty="0"/>
              <a:t>Halide ions (</a:t>
            </a:r>
            <a:r>
              <a:rPr lang="en-US" sz="2400" dirty="0" smtClean="0"/>
              <a:t>Cl</a:t>
            </a:r>
            <a:r>
              <a:rPr lang="en-US" sz="3200" b="1" baseline="30000" dirty="0" smtClean="0"/>
              <a:t>-</a:t>
            </a:r>
            <a:r>
              <a:rPr lang="en-US" sz="2400" dirty="0" smtClean="0"/>
              <a:t>, Br</a:t>
            </a:r>
            <a:r>
              <a:rPr lang="en-US" sz="3200" b="1" baseline="30000" dirty="0" smtClean="0"/>
              <a:t>-</a:t>
            </a:r>
            <a:r>
              <a:rPr lang="en-US" sz="2400" dirty="0" smtClean="0"/>
              <a:t>, I</a:t>
            </a:r>
            <a:r>
              <a:rPr lang="en-US" sz="3200" b="1" baseline="30000" dirty="0" smtClean="0"/>
              <a:t>-</a:t>
            </a:r>
            <a:r>
              <a:rPr lang="en-US" sz="2400" dirty="0" smtClean="0"/>
              <a:t>)</a:t>
            </a:r>
            <a:endParaRPr lang="en-US" sz="2400" dirty="0"/>
          </a:p>
          <a:p>
            <a:pPr marL="620713" indent="-258763">
              <a:buClr>
                <a:srgbClr val="C00000"/>
              </a:buClr>
              <a:buFont typeface="Wingdings" panose="05000000000000000000" pitchFamily="2" charset="2"/>
              <a:buChar char="§"/>
            </a:pPr>
            <a:r>
              <a:rPr lang="en-US" sz="2400" dirty="0" smtClean="0"/>
              <a:t>To </a:t>
            </a:r>
            <a:r>
              <a:rPr lang="en-US" sz="2400" dirty="0"/>
              <a:t>a small amount of the solution, add an equal volume of </a:t>
            </a:r>
            <a:r>
              <a:rPr lang="en-US" sz="2400" dirty="0" smtClean="0"/>
              <a:t>dilute nitric </a:t>
            </a:r>
            <a:r>
              <a:rPr lang="en-US" sz="2400" dirty="0"/>
              <a:t>acid. Then add silver nitrate solution.</a:t>
            </a:r>
          </a:p>
          <a:p>
            <a:pPr marL="620713" indent="-258763">
              <a:buClr>
                <a:srgbClr val="C00000"/>
              </a:buClr>
              <a:buFont typeface="Wingdings" panose="05000000000000000000" pitchFamily="2" charset="2"/>
              <a:buChar char="§"/>
            </a:pPr>
            <a:r>
              <a:rPr lang="en-US" sz="2400" dirty="0" smtClean="0"/>
              <a:t>Silver </a:t>
            </a:r>
            <a:r>
              <a:rPr lang="en-US" sz="2400" dirty="0"/>
              <a:t>halides are insoluble. So if halide ions are present a </a:t>
            </a:r>
            <a:r>
              <a:rPr lang="en-US" sz="2400" dirty="0" smtClean="0"/>
              <a:t>precipitate will </a:t>
            </a:r>
            <a:r>
              <a:rPr lang="en-US" sz="2400" dirty="0"/>
              <a:t>form. The colour tells you which one. Look at this table</a:t>
            </a:r>
            <a:r>
              <a:rPr lang="en-US" sz="2400" dirty="0" smtClean="0"/>
              <a:t>:</a:t>
            </a:r>
            <a:endParaRPr lang="en-US" sz="2400" dirty="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287</a:t>
            </a:r>
            <a:endParaRPr lang="en-GB" sz="11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6927" r="7643" b="5991"/>
          <a:stretch/>
        </p:blipFill>
        <p:spPr>
          <a:xfrm>
            <a:off x="6228184" y="1196752"/>
            <a:ext cx="2664296" cy="1872208"/>
          </a:xfrm>
          <a:prstGeom prst="rect">
            <a:avLst/>
          </a:prstGeom>
        </p:spPr>
      </p:pic>
      <p:sp>
        <p:nvSpPr>
          <p:cNvPr id="3" name="Rectangle 2"/>
          <p:cNvSpPr/>
          <p:nvPr/>
        </p:nvSpPr>
        <p:spPr>
          <a:xfrm>
            <a:off x="6156176" y="3079124"/>
            <a:ext cx="2736304" cy="1323439"/>
          </a:xfrm>
          <a:prstGeom prst="rect">
            <a:avLst/>
          </a:prstGeom>
        </p:spPr>
        <p:txBody>
          <a:bodyPr wrap="square">
            <a:spAutoFit/>
          </a:bodyPr>
          <a:lstStyle/>
          <a:p>
            <a:pPr indent="361950">
              <a:buClr>
                <a:srgbClr val="C00000"/>
              </a:buClr>
              <a:buFontTx/>
              <a:buChar char="▲"/>
            </a:pPr>
            <a:r>
              <a:rPr lang="en-US" sz="2000" dirty="0">
                <a:latin typeface="FrutigerLTStd-Light"/>
              </a:rPr>
              <a:t>Halides are present. From left </a:t>
            </a:r>
            <a:r>
              <a:rPr lang="en-US" sz="2000" dirty="0" smtClean="0">
                <a:latin typeface="FrutigerLTStd-Light"/>
              </a:rPr>
              <a:t>to </a:t>
            </a:r>
            <a:r>
              <a:rPr lang="en-GB" sz="2000" dirty="0" smtClean="0">
                <a:latin typeface="FrutigerLTStd-Light"/>
              </a:rPr>
              <a:t>right: chloride</a:t>
            </a:r>
            <a:r>
              <a:rPr lang="en-GB" sz="2000" dirty="0">
                <a:latin typeface="FrutigerLTStd-Light"/>
              </a:rPr>
              <a:t>, bromide, iodide.</a:t>
            </a:r>
            <a:endParaRPr lang="en-GB" sz="2000" dirty="0"/>
          </a:p>
        </p:txBody>
      </p:sp>
      <p:graphicFrame>
        <p:nvGraphicFramePr>
          <p:cNvPr id="11" name="Table 10"/>
          <p:cNvGraphicFramePr>
            <a:graphicFrameLocks noGrp="1"/>
          </p:cNvGraphicFramePr>
          <p:nvPr>
            <p:extLst>
              <p:ext uri="{D42A27DB-BD31-4B8C-83A1-F6EECF244321}">
                <p14:modId xmlns:p14="http://schemas.microsoft.com/office/powerpoint/2010/main" val="3547099479"/>
              </p:ext>
            </p:extLst>
          </p:nvPr>
        </p:nvGraphicFramePr>
        <p:xfrm>
          <a:off x="196038" y="4524712"/>
          <a:ext cx="8696442" cy="2072640"/>
        </p:xfrm>
        <a:graphic>
          <a:graphicData uri="http://schemas.openxmlformats.org/drawingml/2006/table">
            <a:tbl>
              <a:tblPr firstRow="1" bandRow="1">
                <a:tableStyleId>{5C22544A-7EE6-4342-B048-85BDC9FD1C3A}</a:tableStyleId>
              </a:tblPr>
              <a:tblGrid>
                <a:gridCol w="1567650"/>
                <a:gridCol w="3168352"/>
                <a:gridCol w="3960440"/>
              </a:tblGrid>
              <a:tr h="370840">
                <a:tc>
                  <a:txBody>
                    <a:bodyPr/>
                    <a:lstStyle/>
                    <a:p>
                      <a:r>
                        <a:rPr lang="en-GB" sz="2000" b="1" dirty="0" smtClean="0">
                          <a:solidFill>
                            <a:schemeClr val="tx1"/>
                          </a:solidFill>
                          <a:latin typeface="Arial" panose="020B0604020202020204" pitchFamily="34" charset="0"/>
                          <a:cs typeface="Arial" panose="020B0604020202020204" pitchFamily="34" charset="0"/>
                        </a:rPr>
                        <a:t>Precipitate</a:t>
                      </a:r>
                      <a:endParaRPr lang="en-GB" sz="2000" b="1" dirty="0">
                        <a:solidFill>
                          <a:schemeClr val="tx1"/>
                        </a:solidFill>
                        <a:latin typeface="Arial" panose="020B0604020202020204" pitchFamily="34" charset="0"/>
                        <a:cs typeface="Arial" panose="020B0604020202020204" pitchFamily="34" charset="0"/>
                      </a:endParaRPr>
                    </a:p>
                  </a:txBody>
                  <a:tcPr/>
                </a:tc>
                <a:tc>
                  <a:txBody>
                    <a:bodyPr/>
                    <a:lstStyle/>
                    <a:p>
                      <a:r>
                        <a:rPr lang="en-GB" sz="2000" b="1" dirty="0" smtClean="0">
                          <a:solidFill>
                            <a:schemeClr val="tx1"/>
                          </a:solidFill>
                          <a:latin typeface="Arial" panose="020B0604020202020204" pitchFamily="34" charset="0"/>
                          <a:cs typeface="Arial" panose="020B0604020202020204" pitchFamily="34" charset="0"/>
                        </a:rPr>
                        <a:t>Indicates presence of …</a:t>
                      </a:r>
                      <a:endParaRPr lang="en-GB" sz="2000" b="1" dirty="0">
                        <a:solidFill>
                          <a:schemeClr val="tx1"/>
                        </a:solidFill>
                        <a:latin typeface="Arial" panose="020B0604020202020204" pitchFamily="34" charset="0"/>
                        <a:cs typeface="Arial" panose="020B0604020202020204" pitchFamily="34" charset="0"/>
                      </a:endParaRPr>
                    </a:p>
                  </a:txBody>
                  <a:tcPr/>
                </a:tc>
                <a:tc>
                  <a:txBody>
                    <a:bodyPr/>
                    <a:lstStyle/>
                    <a:p>
                      <a:r>
                        <a:rPr kumimoji="0" lang="en-US" sz="2000" b="1" i="0" u="none" strike="noStrike" kern="1200" baseline="0" dirty="0" smtClean="0">
                          <a:solidFill>
                            <a:schemeClr val="tx1"/>
                          </a:solidFill>
                          <a:latin typeface="Arial" panose="020B0604020202020204" pitchFamily="34" charset="0"/>
                          <a:ea typeface="+mn-ea"/>
                          <a:cs typeface="Arial" panose="020B0604020202020204" pitchFamily="34" charset="0"/>
                        </a:rPr>
                        <a:t>Ionic equation for the reaction</a:t>
                      </a:r>
                      <a:endParaRPr lang="en-GB" sz="2000" b="1" dirty="0">
                        <a:solidFill>
                          <a:schemeClr val="tx1"/>
                        </a:solidFill>
                        <a:latin typeface="Arial" panose="020B0604020202020204" pitchFamily="34" charset="0"/>
                        <a:cs typeface="Arial" panose="020B0604020202020204" pitchFamily="34" charset="0"/>
                      </a:endParaRPr>
                    </a:p>
                  </a:txBody>
                  <a:tcPr/>
                </a:tc>
              </a:tr>
              <a:tr h="370840">
                <a:tc>
                  <a:txBody>
                    <a:bodyPr/>
                    <a:lstStyle/>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white</a:t>
                      </a:r>
                      <a:endParaRPr kumimoji="0" lang="en-GB" sz="20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chloride ions, </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Cl</a:t>
                      </a:r>
                      <a:r>
                        <a:rPr kumimoji="0" lang="en-GB" sz="24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endParaRPr lang="en-GB" sz="2000" b="1" baseline="30000" dirty="0">
                        <a:solidFill>
                          <a:srgbClr val="FF0000"/>
                        </a:solidFill>
                        <a:latin typeface="Arial" panose="020B0604020202020204" pitchFamily="34" charset="0"/>
                        <a:cs typeface="Arial" panose="020B0604020202020204" pitchFamily="34" charset="0"/>
                      </a:endParaRPr>
                    </a:p>
                  </a:txBody>
                  <a:tcPr/>
                </a:tc>
                <a:tc>
                  <a:txBody>
                    <a:bodyPr/>
                    <a:lstStyle/>
                    <a:p>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Ag + (</a:t>
                      </a:r>
                      <a:r>
                        <a:rPr kumimoji="0" lang="en-GB" sz="20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 Cl</a:t>
                      </a:r>
                      <a:r>
                        <a:rPr kumimoji="0" lang="en-GB" sz="20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20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 </a:t>
                      </a:r>
                      <a:r>
                        <a:rPr kumimoji="0" lang="en-GB" sz="2000" b="1" i="0" u="none" strike="noStrike" kern="1200" baseline="0" dirty="0" err="1" smtClean="0">
                          <a:solidFill>
                            <a:srgbClr val="FF0000"/>
                          </a:solidFill>
                          <a:latin typeface="Arial" panose="020B0604020202020204" pitchFamily="34" charset="0"/>
                          <a:ea typeface="+mn-ea"/>
                          <a:cs typeface="Arial" panose="020B0604020202020204" pitchFamily="34" charset="0"/>
                        </a:rPr>
                        <a:t>AgCl</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20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lang="en-GB" sz="2000" b="1" dirty="0">
                        <a:solidFill>
                          <a:srgbClr val="FF0000"/>
                        </a:solidFill>
                        <a:latin typeface="Arial" panose="020B0604020202020204" pitchFamily="34" charset="0"/>
                        <a:cs typeface="Arial" panose="020B0604020202020204" pitchFamily="34" charset="0"/>
                      </a:endParaRPr>
                    </a:p>
                  </a:txBody>
                  <a:tcPr/>
                </a:tc>
              </a:tr>
              <a:tr h="640080">
                <a:tc>
                  <a:txBody>
                    <a:bodyPr/>
                    <a:lstStyle/>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cream</a:t>
                      </a:r>
                      <a:endParaRPr kumimoji="0" lang="en-GB" sz="20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bromide ions, </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Br</a:t>
                      </a:r>
                      <a:r>
                        <a:rPr kumimoji="0" lang="en-GB" sz="28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endParaRPr lang="en-GB" sz="2000" b="1" dirty="0">
                        <a:solidFill>
                          <a:srgbClr val="FF0000"/>
                        </a:solidFill>
                        <a:latin typeface="Arial" panose="020B0604020202020204" pitchFamily="34" charset="0"/>
                        <a:cs typeface="Arial" panose="020B0604020202020204" pitchFamily="34" charset="0"/>
                      </a:endParaRPr>
                    </a:p>
                  </a:txBody>
                  <a:tcPr/>
                </a:tc>
                <a:tc>
                  <a:txBody>
                    <a:bodyPr/>
                    <a:lstStyle/>
                    <a:p>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Ag + (</a:t>
                      </a:r>
                      <a:r>
                        <a:rPr kumimoji="0" lang="en-GB" sz="20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 Br</a:t>
                      </a:r>
                      <a:r>
                        <a:rPr kumimoji="0" lang="en-GB" sz="20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20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 </a:t>
                      </a:r>
                      <a:r>
                        <a:rPr kumimoji="0" lang="en-GB" sz="2000" b="1" i="0" u="none" strike="noStrike" kern="1200" baseline="0" dirty="0" err="1" smtClean="0">
                          <a:solidFill>
                            <a:srgbClr val="FF0000"/>
                          </a:solidFill>
                          <a:latin typeface="Arial" panose="020B0604020202020204" pitchFamily="34" charset="0"/>
                          <a:ea typeface="+mn-ea"/>
                          <a:cs typeface="Arial" panose="020B0604020202020204" pitchFamily="34" charset="0"/>
                        </a:rPr>
                        <a:t>AgBr</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20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kumimoji="0" lang="en-GB" sz="20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r>
              <a:tr h="640080">
                <a:tc>
                  <a:txBody>
                    <a:bodyPr/>
                    <a:lstStyle/>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yellow</a:t>
                      </a:r>
                      <a:endParaRPr kumimoji="0" lang="en-GB" sz="20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c>
                  <a:txBody>
                    <a:bodyPr/>
                    <a:lstStyle/>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iodide ions, </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I</a:t>
                      </a:r>
                      <a:r>
                        <a:rPr kumimoji="0" lang="en-GB" sz="28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endParaRPr lang="en-GB" sz="2000" b="1" dirty="0">
                        <a:solidFill>
                          <a:srgbClr val="FF0000"/>
                        </a:solidFill>
                        <a:latin typeface="Arial" panose="020B0604020202020204" pitchFamily="34" charset="0"/>
                        <a:cs typeface="Arial" panose="020B0604020202020204" pitchFamily="34" charset="0"/>
                      </a:endParaRPr>
                    </a:p>
                  </a:txBody>
                  <a:tcPr/>
                </a:tc>
                <a:tc>
                  <a:txBody>
                    <a:bodyPr/>
                    <a:lstStyle/>
                    <a:p>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Ag + (</a:t>
                      </a:r>
                      <a:r>
                        <a:rPr kumimoji="0" lang="en-GB" sz="20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 I</a:t>
                      </a:r>
                      <a:r>
                        <a:rPr kumimoji="0" lang="en-GB" sz="2800" b="1" i="0" u="none" strike="noStrike" kern="1200" baseline="30000" dirty="0" smtClean="0">
                          <a:solidFill>
                            <a:srgbClr val="FF0000"/>
                          </a:solidFill>
                          <a:latin typeface="Arial" panose="020B0604020202020204" pitchFamily="34" charset="0"/>
                          <a:ea typeface="+mn-ea"/>
                          <a:cs typeface="Arial" panose="020B0604020202020204" pitchFamily="34" charset="0"/>
                        </a:rPr>
                        <a:t>-</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2000" b="1" i="1" u="none" strike="noStrike" kern="1200" baseline="0" dirty="0" err="1" smtClean="0">
                          <a:solidFill>
                            <a:srgbClr val="FF0000"/>
                          </a:solidFill>
                          <a:latin typeface="Arial" panose="020B0604020202020204" pitchFamily="34" charset="0"/>
                          <a:ea typeface="+mn-ea"/>
                          <a:cs typeface="Arial" panose="020B0604020202020204" pitchFamily="34" charset="0"/>
                        </a:rPr>
                        <a:t>aq</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 </a:t>
                      </a:r>
                      <a:r>
                        <a:rPr kumimoji="0" lang="en-GB" sz="2000" b="1" i="0" u="none" strike="noStrike" kern="1200" baseline="0" dirty="0" err="1" smtClean="0">
                          <a:solidFill>
                            <a:srgbClr val="FF0000"/>
                          </a:solidFill>
                          <a:latin typeface="Arial" panose="020B0604020202020204" pitchFamily="34" charset="0"/>
                          <a:ea typeface="+mn-ea"/>
                          <a:cs typeface="Arial" panose="020B0604020202020204" pitchFamily="34" charset="0"/>
                        </a:rPr>
                        <a:t>AgI</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 (</a:t>
                      </a:r>
                      <a:r>
                        <a:rPr kumimoji="0" lang="en-GB" sz="2000" b="1" i="1" u="none" strike="noStrike" kern="1200" baseline="0" dirty="0" smtClean="0">
                          <a:solidFill>
                            <a:srgbClr val="FF0000"/>
                          </a:solidFill>
                          <a:latin typeface="Arial" panose="020B0604020202020204" pitchFamily="34" charset="0"/>
                          <a:ea typeface="+mn-ea"/>
                          <a:cs typeface="Arial" panose="020B0604020202020204" pitchFamily="34" charset="0"/>
                        </a:rPr>
                        <a:t>s</a:t>
                      </a:r>
                      <a:r>
                        <a:rPr kumimoji="0" lang="en-GB" sz="2000" b="1" i="0" u="none" strike="noStrike" kern="1200" baseline="0" dirty="0" smtClean="0">
                          <a:solidFill>
                            <a:srgbClr val="FF0000"/>
                          </a:solidFill>
                          <a:latin typeface="Arial" panose="020B0604020202020204" pitchFamily="34" charset="0"/>
                          <a:ea typeface="+mn-ea"/>
                          <a:cs typeface="Arial" panose="020B0604020202020204" pitchFamily="34" charset="0"/>
                        </a:rPr>
                        <a:t>)</a:t>
                      </a:r>
                      <a:endParaRPr kumimoji="0" lang="en-GB" sz="2000" b="1" i="0" u="none" strike="noStrike" kern="1200" baseline="0" dirty="0">
                        <a:solidFill>
                          <a:srgbClr val="FF0000"/>
                        </a:solidFill>
                        <a:latin typeface="Arial" panose="020B0604020202020204" pitchFamily="34" charset="0"/>
                        <a:ea typeface="+mn-ea"/>
                        <a:cs typeface="Arial" panose="020B0604020202020204" pitchFamily="34" charset="0"/>
                      </a:endParaRPr>
                    </a:p>
                  </a:txBody>
                  <a:tcPr/>
                </a:tc>
              </a:tr>
            </a:tbl>
          </a:graphicData>
        </a:graphic>
      </p:graphicFrame>
      <p:sp>
        <p:nvSpPr>
          <p:cNvPr id="12" name="TextBox 11">
            <a:hlinkClick r:id="rId4" action="ppaction://hlinksldjump"/>
          </p:cNvPr>
          <p:cNvSpPr txBox="1"/>
          <p:nvPr/>
        </p:nvSpPr>
        <p:spPr>
          <a:xfrm>
            <a:off x="8220815" y="3717032"/>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2207538545"/>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US" sz="4000" dirty="0" smtClean="0"/>
              <a:t>19.4 - Testing </a:t>
            </a:r>
            <a:r>
              <a:rPr lang="en-US" sz="4000" dirty="0"/>
              <a:t>for I</a:t>
            </a:r>
            <a:r>
              <a:rPr lang="en-US" sz="4000" dirty="0" smtClean="0"/>
              <a:t>ons </a:t>
            </a:r>
            <a:r>
              <a:rPr lang="en-US" sz="4000" dirty="0"/>
              <a:t>in the </a:t>
            </a:r>
            <a:r>
              <a:rPr lang="en-US" sz="4000" dirty="0" smtClean="0"/>
              <a:t>Lab</a:t>
            </a:r>
            <a:endParaRPr lang="en-GB" sz="4000" b="1" dirty="0" smtClean="0"/>
          </a:p>
        </p:txBody>
      </p:sp>
      <p:sp>
        <p:nvSpPr>
          <p:cNvPr id="34" name="Rectangle 33"/>
          <p:cNvSpPr/>
          <p:nvPr/>
        </p:nvSpPr>
        <p:spPr>
          <a:xfrm>
            <a:off x="179512" y="1124744"/>
            <a:ext cx="8712968" cy="5493812"/>
          </a:xfrm>
          <a:prstGeom prst="rect">
            <a:avLst/>
          </a:prstGeom>
        </p:spPr>
        <p:txBody>
          <a:bodyPr wrap="square">
            <a:spAutoFit/>
          </a:bodyPr>
          <a:lstStyle/>
          <a:p>
            <a:pPr>
              <a:buClr>
                <a:srgbClr val="0070C0"/>
              </a:buClr>
            </a:pPr>
            <a:r>
              <a:rPr lang="en-US" sz="2200" b="1" dirty="0" smtClean="0">
                <a:solidFill>
                  <a:srgbClr val="C00000"/>
                </a:solidFill>
              </a:rPr>
              <a:t>Sulfate </a:t>
            </a:r>
            <a:r>
              <a:rPr lang="en-US" sz="2200" b="1" dirty="0">
                <a:solidFill>
                  <a:srgbClr val="C00000"/>
                </a:solidFill>
              </a:rPr>
              <a:t>ions (</a:t>
            </a:r>
            <a:r>
              <a:rPr lang="en-US" sz="2200" b="1" dirty="0" smtClean="0">
                <a:solidFill>
                  <a:srgbClr val="C00000"/>
                </a:solidFill>
              </a:rPr>
              <a:t>SO4</a:t>
            </a:r>
            <a:r>
              <a:rPr lang="en-US" sz="2200" b="1" baseline="30000" dirty="0" smtClean="0">
                <a:solidFill>
                  <a:srgbClr val="C00000"/>
                </a:solidFill>
              </a:rPr>
              <a:t>2-</a:t>
            </a:r>
            <a:r>
              <a:rPr lang="en-US" sz="2200" b="1" dirty="0" smtClean="0">
                <a:solidFill>
                  <a:srgbClr val="C00000"/>
                </a:solidFill>
              </a:rPr>
              <a:t>)</a:t>
            </a:r>
            <a:endParaRPr lang="en-US" sz="2200" b="1" dirty="0">
              <a:solidFill>
                <a:srgbClr val="C00000"/>
              </a:solidFill>
            </a:endParaRPr>
          </a:p>
          <a:p>
            <a:pPr marL="361950" indent="-361950">
              <a:buClr>
                <a:srgbClr val="C00000"/>
              </a:buClr>
              <a:buFont typeface="Wingdings" panose="05000000000000000000" pitchFamily="2" charset="2"/>
              <a:buChar char="§"/>
            </a:pPr>
            <a:r>
              <a:rPr lang="en-US" sz="2200" dirty="0" smtClean="0"/>
              <a:t>To </a:t>
            </a:r>
            <a:r>
              <a:rPr lang="en-US" sz="2200" dirty="0"/>
              <a:t>a small amount of the solution add an </a:t>
            </a:r>
            <a:r>
              <a:rPr lang="en-US" sz="2200" dirty="0" smtClean="0"/>
              <a:t/>
            </a:r>
            <a:br>
              <a:rPr lang="en-US" sz="2200" dirty="0" smtClean="0"/>
            </a:br>
            <a:r>
              <a:rPr lang="en-US" sz="2200" dirty="0" smtClean="0"/>
              <a:t>equal </a:t>
            </a:r>
            <a:r>
              <a:rPr lang="en-US" sz="2200" dirty="0"/>
              <a:t>volume of </a:t>
            </a:r>
            <a:r>
              <a:rPr lang="en-US" sz="2200" dirty="0" smtClean="0"/>
              <a:t>dilute hydrochloric </a:t>
            </a:r>
            <a:r>
              <a:rPr lang="en-US" sz="2200" dirty="0"/>
              <a:t>acid. </a:t>
            </a:r>
            <a:r>
              <a:rPr lang="en-US" sz="2200" dirty="0" smtClean="0"/>
              <a:t/>
            </a:r>
            <a:br>
              <a:rPr lang="en-US" sz="2200" dirty="0" smtClean="0"/>
            </a:br>
            <a:r>
              <a:rPr lang="en-US" sz="2200" dirty="0" smtClean="0"/>
              <a:t>Then </a:t>
            </a:r>
            <a:r>
              <a:rPr lang="en-US" sz="2200" dirty="0"/>
              <a:t>add barium nitrate solution.</a:t>
            </a:r>
          </a:p>
          <a:p>
            <a:pPr marL="361950" indent="-361950">
              <a:buClr>
                <a:srgbClr val="C00000"/>
              </a:buClr>
              <a:buFont typeface="Wingdings" panose="05000000000000000000" pitchFamily="2" charset="2"/>
              <a:buChar char="§"/>
            </a:pPr>
            <a:r>
              <a:rPr lang="en-US" sz="2200" dirty="0" smtClean="0"/>
              <a:t>Barium </a:t>
            </a:r>
            <a:r>
              <a:rPr lang="en-US" sz="2200" dirty="0"/>
              <a:t>sulfate is insoluble. So if sulfate </a:t>
            </a:r>
            <a:r>
              <a:rPr lang="en-US" sz="2200" dirty="0" smtClean="0"/>
              <a:t/>
            </a:r>
            <a:br>
              <a:rPr lang="en-US" sz="2200" dirty="0" smtClean="0"/>
            </a:br>
            <a:r>
              <a:rPr lang="en-US" sz="2200" dirty="0" smtClean="0"/>
              <a:t>ions </a:t>
            </a:r>
            <a:r>
              <a:rPr lang="en-US" sz="2200" dirty="0"/>
              <a:t>are present a </a:t>
            </a:r>
            <a:r>
              <a:rPr lang="en-US" sz="2200" dirty="0" smtClean="0"/>
              <a:t>white precipitate </a:t>
            </a:r>
            <a:r>
              <a:rPr lang="en-US" sz="2200" dirty="0"/>
              <a:t>will </a:t>
            </a:r>
            <a:r>
              <a:rPr lang="en-US" sz="2200" dirty="0" smtClean="0"/>
              <a:t/>
            </a:r>
            <a:br>
              <a:rPr lang="en-US" sz="2200" dirty="0" smtClean="0"/>
            </a:br>
            <a:r>
              <a:rPr lang="en-US" sz="2200" dirty="0" smtClean="0"/>
              <a:t>form</a:t>
            </a:r>
            <a:r>
              <a:rPr lang="en-US" sz="2200" dirty="0"/>
              <a:t>. </a:t>
            </a:r>
            <a:r>
              <a:rPr lang="en-US" sz="2200" dirty="0" smtClean="0"/>
              <a:t>The </a:t>
            </a:r>
            <a:r>
              <a:rPr lang="en-US" sz="2200" dirty="0"/>
              <a:t>ionic equation for the reaction </a:t>
            </a:r>
            <a:r>
              <a:rPr lang="en-US" sz="2200" dirty="0" smtClean="0"/>
              <a:t>is: </a:t>
            </a:r>
            <a:br>
              <a:rPr lang="en-US" sz="2200" dirty="0" smtClean="0"/>
            </a:br>
            <a:r>
              <a:rPr lang="en-US" sz="2200" b="1" dirty="0" smtClean="0">
                <a:solidFill>
                  <a:srgbClr val="FF0000"/>
                </a:solidFill>
              </a:rPr>
              <a:t>Ba</a:t>
            </a:r>
            <a:r>
              <a:rPr lang="en-US" sz="2200" b="1" baseline="30000" dirty="0" smtClean="0">
                <a:solidFill>
                  <a:srgbClr val="FF0000"/>
                </a:solidFill>
              </a:rPr>
              <a:t>2+</a:t>
            </a:r>
            <a:r>
              <a:rPr lang="en-US" sz="2200" b="1" dirty="0" smtClean="0">
                <a:solidFill>
                  <a:srgbClr val="FF0000"/>
                </a:solidFill>
              </a:rPr>
              <a:t>(</a:t>
            </a:r>
            <a:r>
              <a:rPr lang="en-US" sz="2200" b="1" i="1" dirty="0" err="1" smtClean="0">
                <a:solidFill>
                  <a:srgbClr val="FF0000"/>
                </a:solidFill>
              </a:rPr>
              <a:t>aq</a:t>
            </a:r>
            <a:r>
              <a:rPr lang="en-US" sz="2200" b="1" dirty="0">
                <a:solidFill>
                  <a:srgbClr val="FF0000"/>
                </a:solidFill>
              </a:rPr>
              <a:t>) </a:t>
            </a:r>
            <a:r>
              <a:rPr lang="en-US" sz="2200" b="1" dirty="0" smtClean="0">
                <a:solidFill>
                  <a:srgbClr val="FF0000"/>
                </a:solidFill>
              </a:rPr>
              <a:t>+ SO4</a:t>
            </a:r>
            <a:r>
              <a:rPr lang="en-US" sz="2200" b="1" baseline="30000" dirty="0" smtClean="0">
                <a:solidFill>
                  <a:srgbClr val="FF0000"/>
                </a:solidFill>
              </a:rPr>
              <a:t>2+</a:t>
            </a:r>
            <a:r>
              <a:rPr lang="en-US" sz="2200" b="1" dirty="0" smtClean="0">
                <a:solidFill>
                  <a:srgbClr val="FF0000"/>
                </a:solidFill>
              </a:rPr>
              <a:t> </a:t>
            </a:r>
            <a:r>
              <a:rPr lang="en-US" sz="2200" b="1" dirty="0">
                <a:solidFill>
                  <a:srgbClr val="FF0000"/>
                </a:solidFill>
              </a:rPr>
              <a:t>(</a:t>
            </a:r>
            <a:r>
              <a:rPr lang="en-US" sz="2200" b="1" i="1" dirty="0" err="1">
                <a:solidFill>
                  <a:srgbClr val="FF0000"/>
                </a:solidFill>
              </a:rPr>
              <a:t>aq</a:t>
            </a:r>
            <a:r>
              <a:rPr lang="en-US" sz="2200" b="1" dirty="0">
                <a:solidFill>
                  <a:srgbClr val="FF0000"/>
                </a:solidFill>
              </a:rPr>
              <a:t>) </a:t>
            </a:r>
            <a:r>
              <a:rPr lang="en-US" sz="2200" b="1" dirty="0" smtClean="0">
                <a:solidFill>
                  <a:srgbClr val="FF0000"/>
                </a:solidFill>
              </a:rPr>
              <a:t>→ BaSO</a:t>
            </a:r>
            <a:r>
              <a:rPr lang="en-US" sz="2200" b="1" baseline="-25000" dirty="0" smtClean="0">
                <a:solidFill>
                  <a:srgbClr val="FF0000"/>
                </a:solidFill>
              </a:rPr>
              <a:t>4</a:t>
            </a:r>
            <a:r>
              <a:rPr lang="en-US" sz="2200" b="1" dirty="0" smtClean="0">
                <a:solidFill>
                  <a:srgbClr val="FF0000"/>
                </a:solidFill>
              </a:rPr>
              <a:t> </a:t>
            </a:r>
            <a:r>
              <a:rPr lang="en-US" sz="2200" b="1" dirty="0">
                <a:solidFill>
                  <a:srgbClr val="FF0000"/>
                </a:solidFill>
              </a:rPr>
              <a:t>(</a:t>
            </a:r>
            <a:r>
              <a:rPr lang="en-US" sz="2200" b="1" i="1" dirty="0">
                <a:solidFill>
                  <a:srgbClr val="FF0000"/>
                </a:solidFill>
              </a:rPr>
              <a:t>s</a:t>
            </a:r>
            <a:r>
              <a:rPr lang="en-US" sz="2200" b="1" dirty="0">
                <a:solidFill>
                  <a:srgbClr val="FF0000"/>
                </a:solidFill>
              </a:rPr>
              <a:t>)</a:t>
            </a:r>
          </a:p>
          <a:p>
            <a:pPr>
              <a:buClr>
                <a:srgbClr val="0070C0"/>
              </a:buClr>
            </a:pPr>
            <a:r>
              <a:rPr lang="en-US" sz="2200" b="1" dirty="0">
                <a:solidFill>
                  <a:srgbClr val="C00000"/>
                </a:solidFill>
              </a:rPr>
              <a:t>Nitrate ions (</a:t>
            </a:r>
            <a:r>
              <a:rPr lang="en-US" sz="2200" b="1" dirty="0" smtClean="0">
                <a:solidFill>
                  <a:srgbClr val="C00000"/>
                </a:solidFill>
              </a:rPr>
              <a:t>NO32</a:t>
            </a:r>
            <a:r>
              <a:rPr lang="en-US" sz="2200" b="1" dirty="0">
                <a:solidFill>
                  <a:srgbClr val="C00000"/>
                </a:solidFill>
              </a:rPr>
              <a:t>)</a:t>
            </a:r>
          </a:p>
          <a:p>
            <a:pPr marL="361950" indent="-361950">
              <a:buClr>
                <a:srgbClr val="C00000"/>
              </a:buClr>
              <a:buFont typeface="Wingdings" panose="05000000000000000000" pitchFamily="2" charset="2"/>
              <a:buChar char="§"/>
            </a:pPr>
            <a:r>
              <a:rPr lang="en-US" sz="2200" dirty="0" smtClean="0"/>
              <a:t>To </a:t>
            </a:r>
            <a:r>
              <a:rPr lang="en-US" sz="2200" dirty="0"/>
              <a:t>a small amount of the unknown solid or </a:t>
            </a:r>
            <a:r>
              <a:rPr lang="en-US" sz="2200" dirty="0" smtClean="0"/>
              <a:t/>
            </a:r>
            <a:br>
              <a:rPr lang="en-US" sz="2200" dirty="0" smtClean="0"/>
            </a:br>
            <a:r>
              <a:rPr lang="en-US" sz="2200" dirty="0" smtClean="0"/>
              <a:t>solution</a:t>
            </a:r>
            <a:r>
              <a:rPr lang="en-US" sz="2200" dirty="0"/>
              <a:t>, add a </a:t>
            </a:r>
            <a:r>
              <a:rPr lang="en-US" sz="2200" dirty="0" smtClean="0"/>
              <a:t>little sodium </a:t>
            </a:r>
            <a:r>
              <a:rPr lang="en-US" sz="2200" dirty="0"/>
              <a:t>hydroxide </a:t>
            </a:r>
            <a:r>
              <a:rPr lang="en-US" sz="2200" dirty="0" smtClean="0"/>
              <a:t/>
            </a:r>
            <a:br>
              <a:rPr lang="en-US" sz="2200" dirty="0" smtClean="0"/>
            </a:br>
            <a:r>
              <a:rPr lang="en-US" sz="2200" dirty="0" smtClean="0"/>
              <a:t>solution</a:t>
            </a:r>
            <a:r>
              <a:rPr lang="en-US" sz="2200" dirty="0"/>
              <a:t>. </a:t>
            </a:r>
            <a:r>
              <a:rPr lang="en-US" sz="2200" dirty="0" smtClean="0"/>
              <a:t>Then </a:t>
            </a:r>
            <a:r>
              <a:rPr lang="en-US" sz="2200" dirty="0"/>
              <a:t>add some small pieces of </a:t>
            </a:r>
            <a:r>
              <a:rPr lang="en-US" sz="2200" dirty="0" smtClean="0"/>
              <a:t/>
            </a:r>
            <a:br>
              <a:rPr lang="en-US" sz="2200" dirty="0" smtClean="0"/>
            </a:br>
            <a:r>
              <a:rPr lang="en-US" sz="2200" dirty="0" err="1" smtClean="0"/>
              <a:t>aluminium</a:t>
            </a:r>
            <a:r>
              <a:rPr lang="en-US" sz="2200" dirty="0" smtClean="0"/>
              <a:t> foil</a:t>
            </a:r>
            <a:r>
              <a:rPr lang="en-US" sz="2200" dirty="0"/>
              <a:t>, and heat gently.</a:t>
            </a:r>
          </a:p>
          <a:p>
            <a:pPr marL="361950" indent="-361950">
              <a:buClr>
                <a:srgbClr val="C00000"/>
              </a:buClr>
              <a:buFont typeface="Wingdings" panose="05000000000000000000" pitchFamily="2" charset="2"/>
              <a:buChar char="§"/>
            </a:pPr>
            <a:r>
              <a:rPr lang="en-US" sz="2200" dirty="0" smtClean="0"/>
              <a:t>If </a:t>
            </a:r>
            <a:r>
              <a:rPr lang="en-US" sz="2200" dirty="0"/>
              <a:t>ammonia gas is given off, the unknown substance contained </a:t>
            </a:r>
            <a:r>
              <a:rPr lang="en-US" sz="2200" dirty="0" smtClean="0"/>
              <a:t>nitrate ions</a:t>
            </a:r>
            <a:r>
              <a:rPr lang="en-US" sz="2200" dirty="0"/>
              <a:t>. The ionic equation for the reaction </a:t>
            </a:r>
            <a:r>
              <a:rPr lang="en-US" sz="2200" dirty="0" smtClean="0"/>
              <a:t>is:</a:t>
            </a:r>
            <a:r>
              <a:rPr lang="en-US" sz="2100" dirty="0" smtClean="0"/>
              <a:t/>
            </a:r>
            <a:br>
              <a:rPr lang="en-US" sz="2100" dirty="0" smtClean="0"/>
            </a:br>
            <a:r>
              <a:rPr lang="en-US" sz="2100" b="1" dirty="0" smtClean="0">
                <a:solidFill>
                  <a:srgbClr val="FF0000"/>
                </a:solidFill>
              </a:rPr>
              <a:t>8Al(</a:t>
            </a:r>
            <a:r>
              <a:rPr lang="en-US" sz="2100" b="1" i="1" dirty="0" smtClean="0">
                <a:solidFill>
                  <a:srgbClr val="FF0000"/>
                </a:solidFill>
              </a:rPr>
              <a:t>s</a:t>
            </a:r>
            <a:r>
              <a:rPr lang="en-US" sz="2100" b="1" dirty="0">
                <a:solidFill>
                  <a:srgbClr val="FF0000"/>
                </a:solidFill>
              </a:rPr>
              <a:t>) </a:t>
            </a:r>
            <a:r>
              <a:rPr lang="en-US" sz="2100" b="1" dirty="0" smtClean="0">
                <a:solidFill>
                  <a:srgbClr val="FF0000"/>
                </a:solidFill>
              </a:rPr>
              <a:t>+ 3NO</a:t>
            </a:r>
            <a:r>
              <a:rPr lang="en-US" sz="2100" b="1" baseline="-25000" dirty="0" smtClean="0">
                <a:solidFill>
                  <a:srgbClr val="FF0000"/>
                </a:solidFill>
              </a:rPr>
              <a:t>3</a:t>
            </a:r>
            <a:r>
              <a:rPr lang="en-US" sz="2800" b="1" baseline="30000" dirty="0" smtClean="0">
                <a:solidFill>
                  <a:srgbClr val="FF0000"/>
                </a:solidFill>
              </a:rPr>
              <a:t>-</a:t>
            </a:r>
            <a:r>
              <a:rPr lang="en-US" sz="2100" b="1" dirty="0" smtClean="0">
                <a:solidFill>
                  <a:srgbClr val="FF0000"/>
                </a:solidFill>
              </a:rPr>
              <a:t>(</a:t>
            </a:r>
            <a:r>
              <a:rPr lang="en-US" sz="2100" b="1" i="1" dirty="0" err="1">
                <a:solidFill>
                  <a:srgbClr val="FF0000"/>
                </a:solidFill>
              </a:rPr>
              <a:t>aq</a:t>
            </a:r>
            <a:r>
              <a:rPr lang="en-US" sz="2100" b="1" dirty="0">
                <a:solidFill>
                  <a:srgbClr val="FF0000"/>
                </a:solidFill>
              </a:rPr>
              <a:t>) </a:t>
            </a:r>
            <a:r>
              <a:rPr lang="en-US" sz="2100" b="1" dirty="0" smtClean="0">
                <a:solidFill>
                  <a:srgbClr val="FF0000"/>
                </a:solidFill>
              </a:rPr>
              <a:t>+ 5OH</a:t>
            </a:r>
            <a:r>
              <a:rPr lang="en-US" sz="2800" b="1" baseline="30000" dirty="0" smtClean="0">
                <a:solidFill>
                  <a:srgbClr val="FF0000"/>
                </a:solidFill>
              </a:rPr>
              <a:t>-</a:t>
            </a:r>
            <a:r>
              <a:rPr lang="en-US" sz="2100" b="1" dirty="0" smtClean="0">
                <a:solidFill>
                  <a:srgbClr val="FF0000"/>
                </a:solidFill>
              </a:rPr>
              <a:t> </a:t>
            </a:r>
            <a:r>
              <a:rPr lang="en-US" sz="2100" b="1" dirty="0">
                <a:solidFill>
                  <a:srgbClr val="FF0000"/>
                </a:solidFill>
              </a:rPr>
              <a:t>(</a:t>
            </a:r>
            <a:r>
              <a:rPr lang="en-US" sz="2100" b="1" i="1" dirty="0" err="1">
                <a:solidFill>
                  <a:srgbClr val="FF0000"/>
                </a:solidFill>
              </a:rPr>
              <a:t>aq</a:t>
            </a:r>
            <a:r>
              <a:rPr lang="en-US" sz="2100" b="1" dirty="0">
                <a:solidFill>
                  <a:srgbClr val="FF0000"/>
                </a:solidFill>
              </a:rPr>
              <a:t>) </a:t>
            </a:r>
            <a:r>
              <a:rPr lang="en-US" sz="2100" b="1" dirty="0" smtClean="0">
                <a:solidFill>
                  <a:srgbClr val="FF0000"/>
                </a:solidFill>
              </a:rPr>
              <a:t>+ </a:t>
            </a:r>
            <a:r>
              <a:rPr lang="en-US" sz="2100" b="1" dirty="0">
                <a:solidFill>
                  <a:srgbClr val="FF0000"/>
                </a:solidFill>
              </a:rPr>
              <a:t>2H</a:t>
            </a:r>
            <a:r>
              <a:rPr lang="en-US" sz="2100" b="1" baseline="-25000" dirty="0">
                <a:solidFill>
                  <a:srgbClr val="FF0000"/>
                </a:solidFill>
              </a:rPr>
              <a:t>2</a:t>
            </a:r>
            <a:r>
              <a:rPr lang="en-US" sz="2100" b="1" dirty="0">
                <a:solidFill>
                  <a:srgbClr val="FF0000"/>
                </a:solidFill>
              </a:rPr>
              <a:t>O (</a:t>
            </a:r>
            <a:r>
              <a:rPr lang="en-US" sz="2100" b="1" i="1" dirty="0">
                <a:solidFill>
                  <a:srgbClr val="FF0000"/>
                </a:solidFill>
              </a:rPr>
              <a:t>l</a:t>
            </a:r>
            <a:r>
              <a:rPr lang="en-US" sz="2100" b="1" dirty="0">
                <a:solidFill>
                  <a:srgbClr val="FF0000"/>
                </a:solidFill>
              </a:rPr>
              <a:t>) </a:t>
            </a:r>
            <a:r>
              <a:rPr lang="en-US" sz="2100" b="1" dirty="0" smtClean="0">
                <a:solidFill>
                  <a:srgbClr val="FF0000"/>
                </a:solidFill>
              </a:rPr>
              <a:t>→ 3NH</a:t>
            </a:r>
            <a:r>
              <a:rPr lang="en-US" sz="2100" b="1" baseline="-25000" dirty="0" smtClean="0">
                <a:solidFill>
                  <a:srgbClr val="FF0000"/>
                </a:solidFill>
              </a:rPr>
              <a:t>3</a:t>
            </a:r>
            <a:r>
              <a:rPr lang="en-US" sz="2100" b="1" dirty="0" smtClean="0">
                <a:solidFill>
                  <a:srgbClr val="FF0000"/>
                </a:solidFill>
              </a:rPr>
              <a:t> </a:t>
            </a:r>
            <a:r>
              <a:rPr lang="en-US" sz="2100" b="1" dirty="0">
                <a:solidFill>
                  <a:srgbClr val="FF0000"/>
                </a:solidFill>
              </a:rPr>
              <a:t>(</a:t>
            </a:r>
            <a:r>
              <a:rPr lang="en-US" sz="2100" b="1" i="1" dirty="0">
                <a:solidFill>
                  <a:srgbClr val="FF0000"/>
                </a:solidFill>
              </a:rPr>
              <a:t>g</a:t>
            </a:r>
            <a:r>
              <a:rPr lang="en-US" sz="2100" b="1" dirty="0">
                <a:solidFill>
                  <a:srgbClr val="FF0000"/>
                </a:solidFill>
              </a:rPr>
              <a:t>) </a:t>
            </a:r>
            <a:r>
              <a:rPr lang="en-US" sz="2100" b="1" dirty="0" smtClean="0">
                <a:solidFill>
                  <a:srgbClr val="FF0000"/>
                </a:solidFill>
              </a:rPr>
              <a:t>+ 8AlO</a:t>
            </a:r>
            <a:r>
              <a:rPr lang="en-US" sz="2100" b="1" baseline="-25000" dirty="0" smtClean="0">
                <a:solidFill>
                  <a:srgbClr val="FF0000"/>
                </a:solidFill>
              </a:rPr>
              <a:t>2</a:t>
            </a:r>
            <a:r>
              <a:rPr lang="en-US" sz="2800" b="1" baseline="30000" dirty="0" smtClean="0">
                <a:solidFill>
                  <a:srgbClr val="FF0000"/>
                </a:solidFill>
              </a:rPr>
              <a:t>-</a:t>
            </a:r>
            <a:r>
              <a:rPr lang="en-US" sz="2100" b="1" dirty="0" smtClean="0">
                <a:solidFill>
                  <a:srgbClr val="FF0000"/>
                </a:solidFill>
              </a:rPr>
              <a:t> </a:t>
            </a:r>
            <a:r>
              <a:rPr lang="en-US" sz="2100" b="1" dirty="0">
                <a:solidFill>
                  <a:srgbClr val="FF0000"/>
                </a:solidFill>
              </a:rPr>
              <a:t>(</a:t>
            </a:r>
            <a:r>
              <a:rPr lang="en-US" sz="2100" b="1" dirty="0" err="1">
                <a:solidFill>
                  <a:srgbClr val="FF0000"/>
                </a:solidFill>
              </a:rPr>
              <a:t>aq</a:t>
            </a:r>
            <a:r>
              <a:rPr lang="en-US" sz="2100" b="1" dirty="0">
                <a:solidFill>
                  <a:srgbClr val="FF0000"/>
                </a:solidFill>
              </a:rPr>
              <a:t>)</a:t>
            </a: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287</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6084168" y="3501008"/>
            <a:ext cx="2808312" cy="1200329"/>
          </a:xfrm>
          <a:prstGeom prst="rect">
            <a:avLst/>
          </a:prstGeom>
        </p:spPr>
        <p:txBody>
          <a:bodyPr wrap="square">
            <a:spAutoFit/>
          </a:bodyPr>
          <a:lstStyle/>
          <a:p>
            <a:pPr indent="361950">
              <a:buClr>
                <a:srgbClr val="C00000"/>
              </a:buClr>
              <a:buFontTx/>
              <a:buChar char="▲"/>
            </a:pPr>
            <a:r>
              <a:rPr lang="en-US" dirty="0">
                <a:latin typeface="FrutigerLTStd-Light"/>
              </a:rPr>
              <a:t>You need only a small amount </a:t>
            </a:r>
            <a:r>
              <a:rPr lang="en-US" dirty="0" smtClean="0">
                <a:latin typeface="FrutigerLTStd-Light"/>
              </a:rPr>
              <a:t>of the </a:t>
            </a:r>
            <a:r>
              <a:rPr lang="en-US" dirty="0">
                <a:latin typeface="FrutigerLTStd-Light"/>
              </a:rPr>
              <a:t>unknown substance, in testing </a:t>
            </a:r>
            <a:r>
              <a:rPr lang="en-US" dirty="0" smtClean="0">
                <a:latin typeface="FrutigerLTStd-Light"/>
              </a:rPr>
              <a:t>for cations </a:t>
            </a:r>
            <a:r>
              <a:rPr lang="en-US" dirty="0">
                <a:latin typeface="FrutigerLTStd-Light"/>
              </a:rPr>
              <a:t>and anions.</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4168" y="1124744"/>
            <a:ext cx="2808312" cy="2320939"/>
          </a:xfrm>
          <a:prstGeom prst="rect">
            <a:avLst/>
          </a:prstGeom>
        </p:spPr>
      </p:pic>
      <p:sp>
        <p:nvSpPr>
          <p:cNvPr id="10" name="TextBox 9">
            <a:hlinkClick r:id="rId4" action="ppaction://hlinksldjump"/>
          </p:cNvPr>
          <p:cNvSpPr txBox="1"/>
          <p:nvPr/>
        </p:nvSpPr>
        <p:spPr>
          <a:xfrm>
            <a:off x="8220815" y="4686235"/>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981312339"/>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44624"/>
            <a:ext cx="7704856" cy="625434"/>
          </a:xfrm>
        </p:spPr>
        <p:txBody>
          <a:bodyPr>
            <a:noAutofit/>
          </a:bodyPr>
          <a:lstStyle/>
          <a:p>
            <a:r>
              <a:rPr lang="en-US" sz="4000" dirty="0" smtClean="0"/>
              <a:t>19.4 - Testing </a:t>
            </a:r>
            <a:r>
              <a:rPr lang="en-US" sz="4000" dirty="0"/>
              <a:t>for I</a:t>
            </a:r>
            <a:r>
              <a:rPr lang="en-US" sz="4000" dirty="0" smtClean="0"/>
              <a:t>ons </a:t>
            </a:r>
            <a:r>
              <a:rPr lang="en-US" sz="4000" dirty="0"/>
              <a:t>in the </a:t>
            </a:r>
            <a:r>
              <a:rPr lang="en-US" sz="4000" dirty="0" smtClean="0"/>
              <a:t>Lab</a:t>
            </a:r>
            <a:endParaRPr lang="en-GB" sz="4000" b="1" dirty="0" smtClean="0"/>
          </a:p>
        </p:txBody>
      </p:sp>
      <p:sp>
        <p:nvSpPr>
          <p:cNvPr id="34" name="Rectangle 33"/>
          <p:cNvSpPr/>
          <p:nvPr/>
        </p:nvSpPr>
        <p:spPr>
          <a:xfrm>
            <a:off x="179512" y="1124744"/>
            <a:ext cx="5651544" cy="4832092"/>
          </a:xfrm>
          <a:prstGeom prst="rect">
            <a:avLst/>
          </a:prstGeom>
        </p:spPr>
        <p:txBody>
          <a:bodyPr wrap="square">
            <a:spAutoFit/>
          </a:bodyPr>
          <a:lstStyle/>
          <a:p>
            <a:pPr>
              <a:buClr>
                <a:srgbClr val="C00000"/>
              </a:buClr>
            </a:pPr>
            <a:r>
              <a:rPr lang="en-US" sz="2800" b="1" dirty="0" smtClean="0">
                <a:solidFill>
                  <a:srgbClr val="C00000"/>
                </a:solidFill>
              </a:rPr>
              <a:t>Carbonate </a:t>
            </a:r>
            <a:r>
              <a:rPr lang="en-US" sz="2800" b="1" dirty="0">
                <a:solidFill>
                  <a:srgbClr val="C00000"/>
                </a:solidFill>
              </a:rPr>
              <a:t>ions (</a:t>
            </a:r>
            <a:r>
              <a:rPr lang="en-US" sz="2800" b="1" dirty="0" smtClean="0">
                <a:solidFill>
                  <a:srgbClr val="C00000"/>
                </a:solidFill>
              </a:rPr>
              <a:t>CO</a:t>
            </a:r>
            <a:r>
              <a:rPr lang="en-US" sz="2800" b="1" baseline="-25000" dirty="0" smtClean="0">
                <a:solidFill>
                  <a:srgbClr val="C00000"/>
                </a:solidFill>
              </a:rPr>
              <a:t>3</a:t>
            </a:r>
            <a:r>
              <a:rPr lang="en-US" sz="2800" b="1" baseline="30000" dirty="0" smtClean="0">
                <a:solidFill>
                  <a:srgbClr val="C00000"/>
                </a:solidFill>
              </a:rPr>
              <a:t>2-</a:t>
            </a:r>
            <a:r>
              <a:rPr lang="en-US" sz="2800" b="1" dirty="0" smtClean="0">
                <a:solidFill>
                  <a:srgbClr val="C00000"/>
                </a:solidFill>
              </a:rPr>
              <a:t>)</a:t>
            </a:r>
            <a:endParaRPr lang="en-US" sz="2800" b="1" dirty="0">
              <a:solidFill>
                <a:srgbClr val="C00000"/>
              </a:solidFill>
            </a:endParaRPr>
          </a:p>
          <a:p>
            <a:pPr marL="361950" indent="-361950">
              <a:buClr>
                <a:srgbClr val="C00000"/>
              </a:buClr>
              <a:buFont typeface="Wingdings" panose="05000000000000000000" pitchFamily="2" charset="2"/>
              <a:buChar char="§"/>
            </a:pPr>
            <a:r>
              <a:rPr lang="en-US" sz="2800" dirty="0" smtClean="0"/>
              <a:t>To </a:t>
            </a:r>
            <a:r>
              <a:rPr lang="en-US" sz="2800" dirty="0"/>
              <a:t>a small amount of the unknown solid or solution, add a </a:t>
            </a:r>
            <a:r>
              <a:rPr lang="en-US" sz="2800" dirty="0" smtClean="0"/>
              <a:t>little dilute </a:t>
            </a:r>
            <a:r>
              <a:rPr lang="en-US" sz="2800" dirty="0"/>
              <a:t>hydrochloric acid.</a:t>
            </a:r>
          </a:p>
          <a:p>
            <a:pPr marL="361950" indent="-361950">
              <a:buClr>
                <a:srgbClr val="C00000"/>
              </a:buClr>
              <a:buFont typeface="Wingdings" panose="05000000000000000000" pitchFamily="2" charset="2"/>
              <a:buChar char="§"/>
            </a:pPr>
            <a:r>
              <a:rPr lang="en-US" sz="2800" dirty="0" smtClean="0"/>
              <a:t>If </a:t>
            </a:r>
            <a:r>
              <a:rPr lang="en-US" sz="2800" dirty="0"/>
              <a:t>the mixture bubbles and gives off a gas that turns limewater </a:t>
            </a:r>
            <a:r>
              <a:rPr lang="en-US" sz="2800" dirty="0" smtClean="0"/>
              <a:t>milky, the </a:t>
            </a:r>
            <a:r>
              <a:rPr lang="en-US" sz="2800" dirty="0"/>
              <a:t>unknown substance contained carbonate ions. The gas is </a:t>
            </a:r>
            <a:r>
              <a:rPr lang="en-US" sz="2800" dirty="0" smtClean="0"/>
              <a:t>carbon dioxide</a:t>
            </a:r>
            <a:r>
              <a:rPr lang="en-US" sz="2800" dirty="0"/>
              <a:t>. The ionic equation for the reaction </a:t>
            </a:r>
            <a:r>
              <a:rPr lang="en-US" sz="2800" dirty="0" smtClean="0"/>
              <a:t>is:</a:t>
            </a:r>
            <a:br>
              <a:rPr lang="en-US" sz="2800" dirty="0" smtClean="0"/>
            </a:br>
            <a:endParaRPr lang="en-US" sz="2800" b="1" dirty="0">
              <a:solidFill>
                <a:srgbClr val="FF0000"/>
              </a:solidFill>
            </a:endParaRPr>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287</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5831056" y="4604935"/>
            <a:ext cx="3061424" cy="923330"/>
          </a:xfrm>
          <a:prstGeom prst="rect">
            <a:avLst/>
          </a:prstGeom>
        </p:spPr>
        <p:txBody>
          <a:bodyPr wrap="square">
            <a:spAutoFit/>
          </a:bodyPr>
          <a:lstStyle/>
          <a:p>
            <a:pPr indent="361950">
              <a:buClr>
                <a:srgbClr val="C00000"/>
              </a:buClr>
              <a:buFontTx/>
              <a:buChar char="▲"/>
            </a:pPr>
            <a:r>
              <a:rPr lang="en-US" dirty="0">
                <a:latin typeface="FrutigerLTStd-Light"/>
              </a:rPr>
              <a:t>The carbonate test: that is </a:t>
            </a:r>
            <a:r>
              <a:rPr lang="en-US" dirty="0" smtClean="0">
                <a:latin typeface="FrutigerLTStd-Light"/>
              </a:rPr>
              <a:t>limewater on </a:t>
            </a:r>
            <a:r>
              <a:rPr lang="en-US" dirty="0">
                <a:latin typeface="FrutigerLTStd-Light"/>
              </a:rPr>
              <a:t>the right, and it is turning milky.</a:t>
            </a:r>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1056" y="1124744"/>
            <a:ext cx="3082401" cy="3401625"/>
          </a:xfrm>
          <a:prstGeom prst="rect">
            <a:avLst/>
          </a:prstGeom>
        </p:spPr>
      </p:pic>
      <p:sp>
        <p:nvSpPr>
          <p:cNvPr id="5" name="Rectangle 4"/>
          <p:cNvSpPr/>
          <p:nvPr/>
        </p:nvSpPr>
        <p:spPr>
          <a:xfrm>
            <a:off x="543364" y="5517232"/>
            <a:ext cx="7052972" cy="523220"/>
          </a:xfrm>
          <a:prstGeom prst="rect">
            <a:avLst/>
          </a:prstGeom>
        </p:spPr>
        <p:txBody>
          <a:bodyPr wrap="square">
            <a:spAutoFit/>
          </a:bodyPr>
          <a:lstStyle/>
          <a:p>
            <a:pPr>
              <a:buClr>
                <a:srgbClr val="C00000"/>
              </a:buClr>
            </a:pPr>
            <a:r>
              <a:rPr lang="en-US" sz="2800" b="1" dirty="0">
                <a:solidFill>
                  <a:srgbClr val="FF0000"/>
                </a:solidFill>
              </a:rPr>
              <a:t>2H</a:t>
            </a:r>
            <a:r>
              <a:rPr lang="en-US" sz="2800" b="1" baseline="30000" dirty="0">
                <a:solidFill>
                  <a:srgbClr val="FF0000"/>
                </a:solidFill>
              </a:rPr>
              <a:t>+</a:t>
            </a:r>
            <a:r>
              <a:rPr lang="en-US" sz="2800" b="1" dirty="0">
                <a:solidFill>
                  <a:srgbClr val="FF0000"/>
                </a:solidFill>
              </a:rPr>
              <a:t> (</a:t>
            </a:r>
            <a:r>
              <a:rPr lang="en-US" sz="2800" b="1" i="1" dirty="0" err="1">
                <a:solidFill>
                  <a:srgbClr val="FF0000"/>
                </a:solidFill>
              </a:rPr>
              <a:t>aq</a:t>
            </a:r>
            <a:r>
              <a:rPr lang="en-US" sz="2800" b="1" dirty="0">
                <a:solidFill>
                  <a:srgbClr val="FF0000"/>
                </a:solidFill>
              </a:rPr>
              <a:t>) + CO</a:t>
            </a:r>
            <a:r>
              <a:rPr lang="en-US" sz="2800" b="1" baseline="-25000" dirty="0">
                <a:solidFill>
                  <a:srgbClr val="FF0000"/>
                </a:solidFill>
              </a:rPr>
              <a:t>3</a:t>
            </a:r>
            <a:r>
              <a:rPr lang="en-US" sz="2800" b="1" baseline="30000" dirty="0">
                <a:solidFill>
                  <a:srgbClr val="FF0000"/>
                </a:solidFill>
              </a:rPr>
              <a:t>2-</a:t>
            </a:r>
            <a:r>
              <a:rPr lang="en-US" sz="2800" b="1" dirty="0">
                <a:solidFill>
                  <a:srgbClr val="FF0000"/>
                </a:solidFill>
              </a:rPr>
              <a:t> (</a:t>
            </a:r>
            <a:r>
              <a:rPr lang="en-US" sz="2800" b="1" i="1" dirty="0" err="1">
                <a:solidFill>
                  <a:srgbClr val="FF0000"/>
                </a:solidFill>
              </a:rPr>
              <a:t>aq</a:t>
            </a:r>
            <a:r>
              <a:rPr lang="en-US" sz="2800" b="1" dirty="0">
                <a:solidFill>
                  <a:srgbClr val="FF0000"/>
                </a:solidFill>
              </a:rPr>
              <a:t>) → CO2 (</a:t>
            </a:r>
            <a:r>
              <a:rPr lang="en-US" sz="2800" b="1" i="1" dirty="0">
                <a:solidFill>
                  <a:srgbClr val="FF0000"/>
                </a:solidFill>
              </a:rPr>
              <a:t>g</a:t>
            </a:r>
            <a:r>
              <a:rPr lang="en-US" sz="2800" b="1" dirty="0">
                <a:solidFill>
                  <a:srgbClr val="FF0000"/>
                </a:solidFill>
              </a:rPr>
              <a:t>) + H</a:t>
            </a:r>
            <a:r>
              <a:rPr lang="en-US" sz="2800" b="1" baseline="-25000" dirty="0">
                <a:solidFill>
                  <a:srgbClr val="FF0000"/>
                </a:solidFill>
              </a:rPr>
              <a:t>2</a:t>
            </a:r>
            <a:r>
              <a:rPr lang="en-US" sz="2800" b="1" dirty="0">
                <a:solidFill>
                  <a:srgbClr val="FF0000"/>
                </a:solidFill>
              </a:rPr>
              <a:t>O (</a:t>
            </a:r>
            <a:r>
              <a:rPr lang="en-US" sz="2800" b="1" i="1" dirty="0">
                <a:solidFill>
                  <a:srgbClr val="FF0000"/>
                </a:solidFill>
              </a:rPr>
              <a:t>l</a:t>
            </a:r>
            <a:r>
              <a:rPr lang="en-US" sz="2800" b="1" dirty="0">
                <a:solidFill>
                  <a:srgbClr val="FF0000"/>
                </a:solidFill>
              </a:rPr>
              <a:t>)</a:t>
            </a:r>
          </a:p>
        </p:txBody>
      </p:sp>
      <p:sp>
        <p:nvSpPr>
          <p:cNvPr id="6" name="TextBox 5">
            <a:hlinkClick r:id="rId4" action="ppaction://hlinkfile"/>
          </p:cNvPr>
          <p:cNvSpPr txBox="1"/>
          <p:nvPr/>
        </p:nvSpPr>
        <p:spPr>
          <a:xfrm>
            <a:off x="5508669" y="6165304"/>
            <a:ext cx="3383811" cy="461665"/>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IE" sz="2400" dirty="0" smtClean="0"/>
              <a:t>Test for Carbonate Ions</a:t>
            </a:r>
            <a:endParaRPr lang="en-GB" sz="2400" dirty="0"/>
          </a:p>
        </p:txBody>
      </p:sp>
      <p:sp>
        <p:nvSpPr>
          <p:cNvPr id="10" name="TextBox 9">
            <a:hlinkClick r:id="rId5" action="ppaction://hlinksldjump"/>
          </p:cNvPr>
          <p:cNvSpPr txBox="1"/>
          <p:nvPr/>
        </p:nvSpPr>
        <p:spPr>
          <a:xfrm>
            <a:off x="8220815" y="5334307"/>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3984116309"/>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US" sz="4000" dirty="0"/>
              <a:t>19.4 - Testing for Ions in the Lab</a:t>
            </a:r>
            <a:endParaRPr lang="en-GB" sz="4000" b="1" dirty="0" smtClean="0"/>
          </a:p>
        </p:txBody>
      </p:sp>
      <p:sp>
        <p:nvSpPr>
          <p:cNvPr id="9" name="Round Same Side Corner Rectangle 8">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285</a:t>
            </a:r>
            <a:endParaRPr lang="en-GB" sz="1100" b="1" dirty="0">
              <a:latin typeface="Arial" panose="020B0604020202020204" pitchFamily="34" charset="0"/>
              <a:cs typeface="Arial" panose="020B0604020202020204" pitchFamily="34" charset="0"/>
            </a:endParaRPr>
          </a:p>
        </p:txBody>
      </p:sp>
      <p:sp>
        <p:nvSpPr>
          <p:cNvPr id="17" name="Rectangle 16"/>
          <p:cNvSpPr/>
          <p:nvPr/>
        </p:nvSpPr>
        <p:spPr>
          <a:xfrm>
            <a:off x="179512" y="1119257"/>
            <a:ext cx="8699936" cy="5616000"/>
          </a:xfrm>
          <a:prstGeom prst="rect">
            <a:avLst/>
          </a:prstGeom>
          <a:solidFill>
            <a:srgbClr val="F5FC9A"/>
          </a:solidFill>
          <a:ln w="57150">
            <a:solidFill>
              <a:srgbClr val="002060"/>
            </a:solidFill>
          </a:ln>
        </p:spPr>
        <p:txBody>
          <a:bodyPr wrap="square">
            <a:spAutoFit/>
          </a:bodyPr>
          <a:lstStyle/>
          <a:p>
            <a:pPr marL="449263" indent="-449263">
              <a:buClr>
                <a:srgbClr val="0070C0"/>
              </a:buClr>
              <a:buFont typeface="+mj-lt"/>
              <a:buAutoNum type="arabicPeriod"/>
              <a:tabLst>
                <a:tab pos="896938" algn="l"/>
                <a:tab pos="4300538" algn="l"/>
              </a:tabLst>
            </a:pPr>
            <a:r>
              <a:rPr lang="en-US" sz="2620" dirty="0" smtClean="0"/>
              <a:t>The </a:t>
            </a:r>
            <a:r>
              <a:rPr lang="en-US" sz="2620" dirty="0"/>
              <a:t>other name for a positive ion is … ?</a:t>
            </a:r>
          </a:p>
          <a:p>
            <a:pPr marL="449263" indent="-449263">
              <a:buClr>
                <a:srgbClr val="0070C0"/>
              </a:buClr>
              <a:buFont typeface="+mj-lt"/>
              <a:buAutoNum type="arabicPeriod"/>
              <a:tabLst>
                <a:tab pos="896938" algn="l"/>
                <a:tab pos="4300538" algn="l"/>
              </a:tabLst>
            </a:pPr>
            <a:r>
              <a:rPr lang="en-US" sz="2620" dirty="0" smtClean="0"/>
              <a:t>Which </a:t>
            </a:r>
            <a:r>
              <a:rPr lang="en-US" sz="2620" dirty="0"/>
              <a:t>two cations on page 286 cannot be identified </a:t>
            </a:r>
            <a:r>
              <a:rPr lang="en-US" sz="2620" dirty="0" smtClean="0"/>
              <a:t>using only </a:t>
            </a:r>
            <a:r>
              <a:rPr lang="en-US" sz="2620" dirty="0"/>
              <a:t>sodium hydroxide? Which further test could be done?</a:t>
            </a:r>
          </a:p>
          <a:p>
            <a:pPr marL="449263" indent="-449263">
              <a:buClr>
                <a:srgbClr val="0070C0"/>
              </a:buClr>
              <a:buFont typeface="+mj-lt"/>
              <a:buAutoNum type="arabicPeriod"/>
              <a:tabLst>
                <a:tab pos="896938" algn="l"/>
                <a:tab pos="4300538" algn="l"/>
              </a:tabLst>
            </a:pPr>
            <a:r>
              <a:rPr lang="en-US" sz="2620" dirty="0" smtClean="0"/>
              <a:t>Sodium </a:t>
            </a:r>
            <a:r>
              <a:rPr lang="en-US" sz="2620" dirty="0"/>
              <a:t>hydroxide and ammonia solutions cannot be used </a:t>
            </a:r>
            <a:r>
              <a:rPr lang="en-US" sz="2620" dirty="0" smtClean="0"/>
              <a:t>to identify </a:t>
            </a:r>
            <a:r>
              <a:rPr lang="en-US" sz="2620" dirty="0"/>
              <a:t>Na</a:t>
            </a:r>
            <a:r>
              <a:rPr lang="en-US" sz="2620" baseline="30000" dirty="0"/>
              <a:t>+</a:t>
            </a:r>
            <a:r>
              <a:rPr lang="en-US" sz="2620" dirty="0"/>
              <a:t> or K</a:t>
            </a:r>
            <a:r>
              <a:rPr lang="en-US" sz="2620" baseline="30000" dirty="0"/>
              <a:t>+</a:t>
            </a:r>
            <a:r>
              <a:rPr lang="en-US" sz="2620" dirty="0"/>
              <a:t> ions. Why not?</a:t>
            </a:r>
          </a:p>
          <a:p>
            <a:pPr marL="449263" indent="-449263">
              <a:buClr>
                <a:srgbClr val="0070C0"/>
              </a:buClr>
              <a:buFont typeface="+mj-lt"/>
              <a:buAutoNum type="arabicPeriod"/>
              <a:tabLst>
                <a:tab pos="896938" algn="l"/>
                <a:tab pos="4300538" algn="l"/>
              </a:tabLst>
            </a:pPr>
            <a:r>
              <a:rPr lang="en-US" sz="2620" dirty="0" smtClean="0"/>
              <a:t>Silver </a:t>
            </a:r>
            <a:r>
              <a:rPr lang="en-US" sz="2620" dirty="0"/>
              <a:t>nitrate is used in the test for halides. Why?</a:t>
            </a:r>
          </a:p>
          <a:p>
            <a:pPr marL="449263" indent="-449263">
              <a:buClr>
                <a:srgbClr val="0070C0"/>
              </a:buClr>
              <a:buFont typeface="+mj-lt"/>
              <a:buAutoNum type="arabicPeriod"/>
              <a:tabLst>
                <a:tab pos="896938" algn="l"/>
                <a:tab pos="4300538" algn="l"/>
              </a:tabLst>
            </a:pPr>
            <a:r>
              <a:rPr lang="en-US" sz="2620" dirty="0" smtClean="0"/>
              <a:t>Nitrates </a:t>
            </a:r>
            <a:r>
              <a:rPr lang="en-US" sz="2620" dirty="0"/>
              <a:t>are not tested by forming a precipitate. Why not?</a:t>
            </a:r>
          </a:p>
          <a:p>
            <a:pPr marL="449263" indent="-449263">
              <a:buClr>
                <a:srgbClr val="0070C0"/>
              </a:buClr>
              <a:buFont typeface="+mj-lt"/>
              <a:buAutoNum type="arabicPeriod"/>
              <a:tabLst>
                <a:tab pos="896938" algn="l"/>
                <a:tab pos="4300538" algn="l"/>
              </a:tabLst>
            </a:pPr>
            <a:r>
              <a:rPr lang="en-US" sz="2620" dirty="0" smtClean="0"/>
              <a:t>Where </a:t>
            </a:r>
            <a:r>
              <a:rPr lang="en-US" sz="2620" dirty="0"/>
              <a:t>do the OH</a:t>
            </a:r>
            <a:r>
              <a:rPr lang="en-US" sz="2620" baseline="30000" dirty="0"/>
              <a:t>–</a:t>
            </a:r>
            <a:r>
              <a:rPr lang="en-US" sz="2620" dirty="0"/>
              <a:t> ions come from, in the test for nitrate ions?</a:t>
            </a:r>
          </a:p>
          <a:p>
            <a:pPr marL="449263" indent="-449263">
              <a:buClr>
                <a:srgbClr val="0070C0"/>
              </a:buClr>
              <a:buFont typeface="+mj-lt"/>
              <a:buAutoNum type="arabicPeriod"/>
              <a:tabLst>
                <a:tab pos="896938" algn="l"/>
                <a:tab pos="4300538" algn="l"/>
              </a:tabLst>
            </a:pPr>
            <a:r>
              <a:rPr lang="en-US" sz="2620" dirty="0" smtClean="0"/>
              <a:t>a 	Why </a:t>
            </a:r>
            <a:r>
              <a:rPr lang="en-US" sz="2620" dirty="0"/>
              <a:t>is acid used, in testing for </a:t>
            </a:r>
            <a:r>
              <a:rPr lang="en-US" sz="2620" dirty="0" smtClean="0"/>
              <a:t>carbonates?</a:t>
            </a:r>
            <a:br>
              <a:rPr lang="en-US" sz="2620" dirty="0" smtClean="0"/>
            </a:br>
            <a:r>
              <a:rPr lang="en-US" sz="2620" dirty="0" smtClean="0"/>
              <a:t>b 	Limewater </a:t>
            </a:r>
            <a:r>
              <a:rPr lang="en-US" sz="2620" dirty="0"/>
              <a:t>is also used in the test. What is </a:t>
            </a:r>
            <a:r>
              <a:rPr lang="en-US" sz="2620" dirty="0" smtClean="0"/>
              <a:t>	limewater?</a:t>
            </a:r>
            <a:endParaRPr lang="en-US" sz="2620" dirty="0"/>
          </a:p>
        </p:txBody>
      </p:sp>
      <p:sp>
        <p:nvSpPr>
          <p:cNvPr id="19" name="Oval 18"/>
          <p:cNvSpPr/>
          <p:nvPr/>
        </p:nvSpPr>
        <p:spPr>
          <a:xfrm rot="1078849">
            <a:off x="8538956" y="1046220"/>
            <a:ext cx="504056" cy="504056"/>
          </a:xfrm>
          <a:prstGeom prst="ellipse">
            <a:avLst/>
          </a:prstGeom>
          <a:solidFill>
            <a:srgbClr val="0070C0"/>
          </a:solidFill>
          <a:ln w="57150">
            <a:solidFill>
              <a:srgbClr val="F5FC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Q</a:t>
            </a:r>
            <a:endParaRPr lang="en-GB" b="1" dirty="0">
              <a:latin typeface="Arial" panose="020B0604020202020204" pitchFamily="34" charset="0"/>
              <a:cs typeface="Arial" panose="020B0604020202020204" pitchFamily="34" charset="0"/>
            </a:endParaRPr>
          </a:p>
        </p:txBody>
      </p:sp>
      <p:sp>
        <p:nvSpPr>
          <p:cNvPr id="10" name="TextBox 9">
            <a:hlinkClick r:id="rId3" action="ppaction://hlinkfile"/>
          </p:cNvPr>
          <p:cNvSpPr txBox="1"/>
          <p:nvPr/>
        </p:nvSpPr>
        <p:spPr>
          <a:xfrm>
            <a:off x="8316416" y="3356992"/>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
        <p:nvSpPr>
          <p:cNvPr id="7" name="TextBox 6">
            <a:hlinkClick r:id="rId4" action="ppaction://hlinksldjump"/>
          </p:cNvPr>
          <p:cNvSpPr txBox="1"/>
          <p:nvPr/>
        </p:nvSpPr>
        <p:spPr>
          <a:xfrm>
            <a:off x="8220815" y="5046275"/>
            <a:ext cx="663964" cy="830997"/>
          </a:xfrm>
          <a:prstGeom prst="rect">
            <a:avLst/>
          </a:prstGeom>
          <a:noFill/>
        </p:spPr>
        <p:txBody>
          <a:bodyPr wrap="none" rtlCol="0">
            <a:spAutoFit/>
          </a:bodyPr>
          <a:lstStyle/>
          <a:p>
            <a:r>
              <a:rPr lang="en-GB" sz="4800"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2968761211"/>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124744"/>
            <a:ext cx="8712968" cy="5632311"/>
          </a:xfrm>
          <a:prstGeom prst="rect">
            <a:avLst/>
          </a:prstGeom>
          <a:solidFill>
            <a:schemeClr val="accent5">
              <a:lumMod val="40000"/>
              <a:lumOff val="60000"/>
            </a:schemeClr>
          </a:solidFill>
          <a:ln w="57150">
            <a:solidFill>
              <a:srgbClr val="002060"/>
            </a:solidFill>
          </a:ln>
        </p:spPr>
        <p:txBody>
          <a:bodyPr wrap="square">
            <a:spAutoFit/>
          </a:bodyPr>
          <a:lstStyle/>
          <a:p>
            <a:pPr>
              <a:buClr>
                <a:srgbClr val="002060"/>
              </a:buClr>
            </a:pPr>
            <a:r>
              <a:rPr lang="en-GB" sz="1440" b="1" dirty="0" smtClean="0"/>
              <a:t>All students - </a:t>
            </a:r>
            <a:r>
              <a:rPr lang="en-US" sz="1440" dirty="0" smtClean="0"/>
              <a:t>Make </a:t>
            </a:r>
            <a:r>
              <a:rPr lang="en-US" sz="1440" dirty="0"/>
              <a:t>sure you can …</a:t>
            </a:r>
          </a:p>
          <a:p>
            <a:pPr marL="361950" indent="-361950">
              <a:buClr>
                <a:srgbClr val="0070C0"/>
              </a:buClr>
              <a:buFont typeface="Wingdings 3" panose="05040102010807070707" pitchFamily="18" charset="2"/>
              <a:buChar char=""/>
            </a:pPr>
            <a:r>
              <a:rPr lang="en-US" sz="1440" dirty="0" smtClean="0"/>
              <a:t>identify </a:t>
            </a:r>
            <a:r>
              <a:rPr lang="en-US" sz="1440" dirty="0"/>
              <a:t>these common pieces of </a:t>
            </a:r>
            <a:r>
              <a:rPr lang="en-US" sz="1440" dirty="0" smtClean="0"/>
              <a:t>laboratory apparatus</a:t>
            </a:r>
            <a:r>
              <a:rPr lang="en-US" sz="1440" dirty="0"/>
              <a:t>, and say what they are used </a:t>
            </a:r>
            <a:r>
              <a:rPr lang="en-US" sz="1440" dirty="0" smtClean="0"/>
              <a:t>for:</a:t>
            </a:r>
            <a:br>
              <a:rPr lang="en-US" sz="1440" dirty="0" smtClean="0"/>
            </a:br>
            <a:r>
              <a:rPr lang="en-US" sz="1440" b="1" i="1" dirty="0" smtClean="0"/>
              <a:t>beaker    test-tube    conical flask   pipette    </a:t>
            </a:r>
            <a:r>
              <a:rPr lang="en-US" sz="1440" b="1" i="1" dirty="0"/>
              <a:t>burette </a:t>
            </a:r>
            <a:r>
              <a:rPr lang="en-US" sz="1440" b="1" i="1" dirty="0" smtClean="0"/>
              <a:t>   measuring   cylinder   gas   jar </a:t>
            </a:r>
            <a:r>
              <a:rPr lang="en-US" sz="1440" b="1" i="1" dirty="0"/>
              <a:t>gas </a:t>
            </a:r>
            <a:r>
              <a:rPr lang="en-US" sz="1440" b="1" i="1" dirty="0" smtClean="0"/>
              <a:t>  syringe   condenser thermometer   filter    funnel    water </a:t>
            </a:r>
            <a:r>
              <a:rPr lang="en-US" sz="1440" b="1" i="1" dirty="0"/>
              <a:t>trough</a:t>
            </a:r>
          </a:p>
          <a:p>
            <a:pPr marL="361950" indent="-361950">
              <a:buClr>
                <a:srgbClr val="0070C0"/>
              </a:buClr>
              <a:buFont typeface="Wingdings 3" panose="05040102010807070707" pitchFamily="18" charset="2"/>
              <a:buChar char=""/>
            </a:pPr>
            <a:r>
              <a:rPr lang="en-US" sz="1440" dirty="0" smtClean="0"/>
              <a:t>arrange </a:t>
            </a:r>
            <a:r>
              <a:rPr lang="en-US" sz="1440" dirty="0"/>
              <a:t>these pieces of apparatus in order of </a:t>
            </a:r>
            <a:r>
              <a:rPr lang="en-US" sz="1440" dirty="0" smtClean="0"/>
              <a:t>accuracy (as </a:t>
            </a:r>
            <a:r>
              <a:rPr lang="en-US" sz="1440" dirty="0"/>
              <a:t>here) for measuring out a volume of </a:t>
            </a:r>
            <a:r>
              <a:rPr lang="en-US" sz="1440" dirty="0" smtClean="0"/>
              <a:t>liquid:  </a:t>
            </a:r>
            <a:r>
              <a:rPr lang="en-US" sz="1440" b="1" i="1" dirty="0" smtClean="0"/>
              <a:t>beaker   </a:t>
            </a:r>
            <a:r>
              <a:rPr lang="en-US" sz="1440" b="1" i="1" dirty="0"/>
              <a:t>measuring cylinder </a:t>
            </a:r>
            <a:r>
              <a:rPr lang="en-US" sz="1440" b="1" i="1" dirty="0" smtClean="0"/>
              <a:t>  burette   </a:t>
            </a:r>
            <a:r>
              <a:rPr lang="en-US" sz="1440" b="1" i="1" dirty="0"/>
              <a:t>pipette</a:t>
            </a:r>
          </a:p>
          <a:p>
            <a:pPr marL="361950" indent="-361950">
              <a:buClr>
                <a:srgbClr val="0070C0"/>
              </a:buClr>
              <a:buFont typeface="Wingdings 3" panose="05040102010807070707" pitchFamily="18" charset="2"/>
              <a:buChar char=""/>
            </a:pPr>
            <a:r>
              <a:rPr lang="en-US" sz="1440" dirty="0" smtClean="0"/>
              <a:t>describe </a:t>
            </a:r>
            <a:r>
              <a:rPr lang="en-US" sz="1440" dirty="0"/>
              <a:t>how to carry out these procedures</a:t>
            </a:r>
            <a:r>
              <a:rPr lang="en-US" sz="1440" dirty="0" smtClean="0"/>
              <a:t>:</a:t>
            </a:r>
            <a:br>
              <a:rPr lang="en-US" sz="1440" dirty="0" smtClean="0"/>
            </a:br>
            <a:r>
              <a:rPr lang="en-US" sz="1440" dirty="0" smtClean="0"/>
              <a:t>	– filtration  	– </a:t>
            </a:r>
            <a:r>
              <a:rPr lang="en-US" sz="1440" dirty="0"/>
              <a:t>simple </a:t>
            </a:r>
            <a:r>
              <a:rPr lang="en-US" sz="1440" dirty="0" smtClean="0"/>
              <a:t>distillation  	– </a:t>
            </a:r>
            <a:r>
              <a:rPr lang="en-US" sz="1440" dirty="0"/>
              <a:t>fractional </a:t>
            </a:r>
            <a:r>
              <a:rPr lang="en-US" sz="1440" dirty="0" smtClean="0"/>
              <a:t>distillation	– crystallization  </a:t>
            </a:r>
            <a:br>
              <a:rPr lang="en-US" sz="1440" dirty="0" smtClean="0"/>
            </a:br>
            <a:r>
              <a:rPr lang="en-US" sz="1440" dirty="0" smtClean="0"/>
              <a:t>	– </a:t>
            </a:r>
            <a:r>
              <a:rPr lang="en-US" sz="1440" dirty="0"/>
              <a:t>paper </a:t>
            </a:r>
            <a:r>
              <a:rPr lang="en-US" sz="1440" dirty="0" smtClean="0"/>
              <a:t>chromatography	– </a:t>
            </a:r>
            <a:r>
              <a:rPr lang="en-US" sz="1440" dirty="0"/>
              <a:t>titration</a:t>
            </a:r>
          </a:p>
          <a:p>
            <a:pPr marL="361950" indent="-361950">
              <a:buClr>
                <a:srgbClr val="0070C0"/>
              </a:buClr>
              <a:buFont typeface="Wingdings 3" panose="05040102010807070707" pitchFamily="18" charset="2"/>
              <a:buChar char=""/>
            </a:pPr>
            <a:r>
              <a:rPr lang="en-US" sz="1440" dirty="0" smtClean="0"/>
              <a:t>describe </a:t>
            </a:r>
            <a:r>
              <a:rPr lang="en-US" sz="1440" dirty="0"/>
              <a:t>the scientific method</a:t>
            </a:r>
          </a:p>
          <a:p>
            <a:pPr marL="361950" indent="-361950">
              <a:buClr>
                <a:srgbClr val="0070C0"/>
              </a:buClr>
              <a:buFont typeface="Wingdings 3" panose="05040102010807070707" pitchFamily="18" charset="2"/>
              <a:buChar char=""/>
            </a:pPr>
            <a:r>
              <a:rPr lang="en-US" sz="1440" dirty="0" smtClean="0"/>
              <a:t>explain </a:t>
            </a:r>
            <a:r>
              <a:rPr lang="en-US" sz="1440" dirty="0"/>
              <a:t>what these </a:t>
            </a:r>
            <a:r>
              <a:rPr lang="en-US" sz="1440" dirty="0" smtClean="0"/>
              <a:t>are:   </a:t>
            </a:r>
            <a:r>
              <a:rPr lang="en-US" sz="1440" b="1" i="1" dirty="0" smtClean="0"/>
              <a:t>independent </a:t>
            </a:r>
            <a:r>
              <a:rPr lang="en-US" sz="1440" b="1" i="1" dirty="0"/>
              <a:t>variable </a:t>
            </a:r>
            <a:r>
              <a:rPr lang="en-US" sz="1440" b="1" i="1" dirty="0" smtClean="0"/>
              <a:t>   dependent </a:t>
            </a:r>
            <a:r>
              <a:rPr lang="en-US" sz="1440" b="1" i="1" dirty="0"/>
              <a:t>variable</a:t>
            </a:r>
          </a:p>
          <a:p>
            <a:pPr marL="361950" indent="-361950">
              <a:buClr>
                <a:srgbClr val="0070C0"/>
              </a:buClr>
              <a:buFont typeface="Wingdings 3" panose="05040102010807070707" pitchFamily="18" charset="2"/>
              <a:buChar char=""/>
            </a:pPr>
            <a:r>
              <a:rPr lang="en-US" sz="1440" dirty="0" smtClean="0"/>
              <a:t>explain </a:t>
            </a:r>
            <a:r>
              <a:rPr lang="en-US" sz="1440" dirty="0"/>
              <a:t>why measurements are often repeated, </a:t>
            </a:r>
            <a:r>
              <a:rPr lang="en-US" sz="1440" dirty="0" smtClean="0"/>
              <a:t>in experimental </a:t>
            </a:r>
            <a:r>
              <a:rPr lang="en-US" sz="1440" dirty="0"/>
              <a:t>work</a:t>
            </a:r>
          </a:p>
          <a:p>
            <a:pPr marL="361950" indent="-361950">
              <a:buClr>
                <a:srgbClr val="0070C0"/>
              </a:buClr>
              <a:buFont typeface="Wingdings 3" panose="05040102010807070707" pitchFamily="18" charset="2"/>
              <a:buChar char=""/>
            </a:pPr>
            <a:r>
              <a:rPr lang="en-US" sz="1440" dirty="0" smtClean="0"/>
              <a:t>describe </a:t>
            </a:r>
            <a:r>
              <a:rPr lang="en-US" sz="1440" dirty="0"/>
              <a:t>how to prepare these gases in the </a:t>
            </a:r>
            <a:r>
              <a:rPr lang="en-US" sz="1440" dirty="0" smtClean="0"/>
              <a:t>lab: </a:t>
            </a:r>
            <a:br>
              <a:rPr lang="en-US" sz="1440" dirty="0" smtClean="0"/>
            </a:br>
            <a:r>
              <a:rPr lang="en-US" sz="1440" dirty="0" smtClean="0"/>
              <a:t>	</a:t>
            </a:r>
            <a:r>
              <a:rPr lang="en-US" sz="1440" b="1" i="1" dirty="0" smtClean="0"/>
              <a:t>hydrogen    oxygen    carbon dioxide    ammonia</a:t>
            </a:r>
            <a:br>
              <a:rPr lang="en-US" sz="1440" b="1" i="1" dirty="0" smtClean="0"/>
            </a:br>
            <a:r>
              <a:rPr lang="en-US" sz="1440" dirty="0" smtClean="0"/>
              <a:t>– </a:t>
            </a:r>
            <a:r>
              <a:rPr lang="en-US" sz="1440" dirty="0"/>
              <a:t>and name suitable reactants to </a:t>
            </a:r>
            <a:r>
              <a:rPr lang="en-US" sz="1440" dirty="0" smtClean="0"/>
              <a:t>use     – </a:t>
            </a:r>
            <a:r>
              <a:rPr lang="en-US" sz="1440" dirty="0"/>
              <a:t>give the equations for the </a:t>
            </a:r>
            <a:r>
              <a:rPr lang="en-US" sz="1440" dirty="0" smtClean="0"/>
              <a:t>reactions     – </a:t>
            </a:r>
            <a:r>
              <a:rPr lang="en-US" sz="1440" dirty="0"/>
              <a:t>draw the apparatus</a:t>
            </a:r>
          </a:p>
          <a:p>
            <a:pPr marL="361950" indent="-361950">
              <a:buClr>
                <a:srgbClr val="0070C0"/>
              </a:buClr>
              <a:buFont typeface="Wingdings 3" panose="05040102010807070707" pitchFamily="18" charset="2"/>
              <a:buChar char=""/>
            </a:pPr>
            <a:r>
              <a:rPr lang="en-US" sz="1440" dirty="0" smtClean="0"/>
              <a:t>give </a:t>
            </a:r>
            <a:r>
              <a:rPr lang="en-US" sz="1440" dirty="0"/>
              <a:t>the test for these </a:t>
            </a:r>
            <a:r>
              <a:rPr lang="en-US" sz="1440" dirty="0" smtClean="0"/>
              <a:t>gases: </a:t>
            </a:r>
            <a:r>
              <a:rPr lang="en-US" sz="1440" b="1" i="1" dirty="0" smtClean="0"/>
              <a:t>hydrogen </a:t>
            </a:r>
            <a:r>
              <a:rPr lang="en-US" sz="1440" b="1" i="1" dirty="0"/>
              <a:t>oxygen carbon </a:t>
            </a:r>
            <a:r>
              <a:rPr lang="en-US" sz="1440" b="1" i="1" dirty="0" smtClean="0"/>
              <a:t>dioxide ammonia </a:t>
            </a:r>
            <a:r>
              <a:rPr lang="en-US" sz="1440" b="1" i="1" dirty="0"/>
              <a:t>chlorine</a:t>
            </a:r>
          </a:p>
          <a:p>
            <a:pPr marL="361950" indent="-361950">
              <a:buClr>
                <a:srgbClr val="0070C0"/>
              </a:buClr>
              <a:buFont typeface="Wingdings 3" panose="05040102010807070707" pitchFamily="18" charset="2"/>
              <a:buChar char=""/>
            </a:pPr>
            <a:r>
              <a:rPr lang="en-US" sz="1440" dirty="0" smtClean="0"/>
              <a:t>give </a:t>
            </a:r>
            <a:r>
              <a:rPr lang="en-US" sz="1440" dirty="0"/>
              <a:t>another term for: cation anion</a:t>
            </a:r>
          </a:p>
          <a:p>
            <a:pPr marL="361950" indent="-361950">
              <a:buClr>
                <a:srgbClr val="0070C0"/>
              </a:buClr>
              <a:buFont typeface="Wingdings 3" panose="05040102010807070707" pitchFamily="18" charset="2"/>
              <a:buChar char=""/>
            </a:pPr>
            <a:r>
              <a:rPr lang="en-US" sz="1440" dirty="0" smtClean="0"/>
              <a:t>explain </a:t>
            </a:r>
            <a:r>
              <a:rPr lang="en-US" sz="1440" dirty="0"/>
              <a:t>that in the tests for anions and </a:t>
            </a:r>
            <a:r>
              <a:rPr lang="en-US" sz="1440" dirty="0" smtClean="0"/>
              <a:t>cations, either </a:t>
            </a:r>
            <a:r>
              <a:rPr lang="en-US" sz="1440" dirty="0"/>
              <a:t>a precipitate is formed, or a gas is given off</a:t>
            </a:r>
          </a:p>
          <a:p>
            <a:pPr marL="361950" indent="-361950">
              <a:buClr>
                <a:srgbClr val="0070C0"/>
              </a:buClr>
              <a:buFont typeface="Wingdings 3" panose="05040102010807070707" pitchFamily="18" charset="2"/>
              <a:buChar char=""/>
            </a:pPr>
            <a:r>
              <a:rPr lang="en-US" sz="1440" dirty="0" smtClean="0"/>
              <a:t>describe </a:t>
            </a:r>
            <a:r>
              <a:rPr lang="en-US" sz="1440" dirty="0"/>
              <a:t>tests to identify these </a:t>
            </a:r>
            <a:r>
              <a:rPr lang="en-US" sz="1440" dirty="0" smtClean="0"/>
              <a:t>cations: </a:t>
            </a:r>
            <a:r>
              <a:rPr lang="en-US" sz="1440" b="1" dirty="0" smtClean="0">
                <a:solidFill>
                  <a:srgbClr val="FF0000"/>
                </a:solidFill>
              </a:rPr>
              <a:t>Cu</a:t>
            </a:r>
            <a:r>
              <a:rPr lang="en-US" sz="1440" b="1" baseline="30000" dirty="0" smtClean="0">
                <a:solidFill>
                  <a:srgbClr val="FF0000"/>
                </a:solidFill>
              </a:rPr>
              <a:t>2+</a:t>
            </a:r>
            <a:r>
              <a:rPr lang="en-US" sz="1440" b="1" dirty="0" smtClean="0">
                <a:solidFill>
                  <a:srgbClr val="FF0000"/>
                </a:solidFill>
              </a:rPr>
              <a:t> Fe</a:t>
            </a:r>
            <a:r>
              <a:rPr lang="en-US" sz="1440" b="1" baseline="30000" dirty="0" smtClean="0">
                <a:solidFill>
                  <a:srgbClr val="FF0000"/>
                </a:solidFill>
              </a:rPr>
              <a:t>2+</a:t>
            </a:r>
            <a:r>
              <a:rPr lang="en-US" sz="1440" b="1" dirty="0" smtClean="0">
                <a:solidFill>
                  <a:srgbClr val="FF0000"/>
                </a:solidFill>
              </a:rPr>
              <a:t> Fe3+ Al</a:t>
            </a:r>
            <a:r>
              <a:rPr lang="en-US" sz="1440" b="1" baseline="30000" dirty="0" smtClean="0">
                <a:solidFill>
                  <a:srgbClr val="FF0000"/>
                </a:solidFill>
              </a:rPr>
              <a:t>3+</a:t>
            </a:r>
            <a:r>
              <a:rPr lang="en-US" sz="1440" b="1" dirty="0" smtClean="0">
                <a:solidFill>
                  <a:srgbClr val="FF0000"/>
                </a:solidFill>
              </a:rPr>
              <a:t> Zn2+ Ca</a:t>
            </a:r>
            <a:r>
              <a:rPr lang="en-US" sz="1440" b="1" baseline="30000" dirty="0" smtClean="0">
                <a:solidFill>
                  <a:srgbClr val="FF0000"/>
                </a:solidFill>
              </a:rPr>
              <a:t>2+</a:t>
            </a:r>
            <a:r>
              <a:rPr lang="en-US" sz="1440" b="1" dirty="0" smtClean="0">
                <a:solidFill>
                  <a:srgbClr val="FF0000"/>
                </a:solidFill>
              </a:rPr>
              <a:t> NH</a:t>
            </a:r>
            <a:r>
              <a:rPr lang="en-US" sz="1440" b="1" baseline="-25000" dirty="0" smtClean="0">
                <a:solidFill>
                  <a:srgbClr val="FF0000"/>
                </a:solidFill>
              </a:rPr>
              <a:t>4</a:t>
            </a:r>
            <a:r>
              <a:rPr lang="en-US" sz="1440" b="1" baseline="30000" dirty="0" smtClean="0">
                <a:solidFill>
                  <a:srgbClr val="FF0000"/>
                </a:solidFill>
              </a:rPr>
              <a:t>+</a:t>
            </a:r>
            <a:endParaRPr lang="en-US" sz="1440" b="1" baseline="30000" dirty="0">
              <a:solidFill>
                <a:srgbClr val="FF0000"/>
              </a:solidFill>
            </a:endParaRPr>
          </a:p>
          <a:p>
            <a:pPr marL="361950" indent="-361950">
              <a:buClr>
                <a:srgbClr val="0070C0"/>
              </a:buClr>
              <a:buFont typeface="Wingdings 3" panose="05040102010807070707" pitchFamily="18" charset="2"/>
              <a:buChar char=""/>
            </a:pPr>
            <a:r>
              <a:rPr lang="en-US" sz="1440" dirty="0" smtClean="0"/>
              <a:t>describe </a:t>
            </a:r>
            <a:r>
              <a:rPr lang="en-US" sz="1440" dirty="0"/>
              <a:t>tests to identify these </a:t>
            </a:r>
            <a:r>
              <a:rPr lang="en-US" sz="1440" dirty="0" smtClean="0"/>
              <a:t>anions: halide </a:t>
            </a:r>
            <a:r>
              <a:rPr lang="en-US" sz="1440" dirty="0"/>
              <a:t>ions </a:t>
            </a:r>
            <a:r>
              <a:rPr lang="en-US" sz="1440" b="1" dirty="0">
                <a:solidFill>
                  <a:srgbClr val="FF0000"/>
                </a:solidFill>
              </a:rPr>
              <a:t>(</a:t>
            </a:r>
            <a:r>
              <a:rPr lang="en-US" sz="1440" b="1" dirty="0" smtClean="0">
                <a:solidFill>
                  <a:srgbClr val="FF0000"/>
                </a:solidFill>
              </a:rPr>
              <a:t>Cl</a:t>
            </a:r>
            <a:r>
              <a:rPr lang="en-US" sz="1440" b="1" baseline="30000" dirty="0" smtClean="0">
                <a:solidFill>
                  <a:srgbClr val="FF0000"/>
                </a:solidFill>
              </a:rPr>
              <a:t>-</a:t>
            </a:r>
            <a:r>
              <a:rPr lang="en-US" sz="1440" b="1" dirty="0" smtClean="0">
                <a:solidFill>
                  <a:srgbClr val="FF0000"/>
                </a:solidFill>
              </a:rPr>
              <a:t>, Br</a:t>
            </a:r>
            <a:r>
              <a:rPr lang="en-US" sz="1440" b="1" baseline="30000" dirty="0" smtClean="0">
                <a:solidFill>
                  <a:srgbClr val="FF0000"/>
                </a:solidFill>
              </a:rPr>
              <a:t>-</a:t>
            </a:r>
            <a:r>
              <a:rPr lang="en-US" sz="1440" b="1" dirty="0" smtClean="0">
                <a:solidFill>
                  <a:srgbClr val="FF0000"/>
                </a:solidFill>
              </a:rPr>
              <a:t>, I</a:t>
            </a:r>
            <a:r>
              <a:rPr lang="en-US" sz="1440" b="1" baseline="30000" dirty="0" smtClean="0">
                <a:solidFill>
                  <a:srgbClr val="FF0000"/>
                </a:solidFill>
              </a:rPr>
              <a:t>-</a:t>
            </a:r>
            <a:r>
              <a:rPr lang="en-US" sz="1440" b="1" dirty="0" smtClean="0">
                <a:solidFill>
                  <a:srgbClr val="FF0000"/>
                </a:solidFill>
              </a:rPr>
              <a:t>)</a:t>
            </a:r>
            <a:r>
              <a:rPr lang="en-US" sz="1440" dirty="0" smtClean="0"/>
              <a:t> </a:t>
            </a:r>
            <a:r>
              <a:rPr lang="en-US" sz="1440" dirty="0"/>
              <a:t>sulfate ion, </a:t>
            </a:r>
            <a:r>
              <a:rPr lang="en-US" sz="1440" b="1" dirty="0" smtClean="0">
                <a:solidFill>
                  <a:srgbClr val="FF0000"/>
                </a:solidFill>
              </a:rPr>
              <a:t>SO</a:t>
            </a:r>
            <a:r>
              <a:rPr lang="en-US" sz="1440" b="1" baseline="-25000" dirty="0" smtClean="0">
                <a:solidFill>
                  <a:srgbClr val="FF0000"/>
                </a:solidFill>
              </a:rPr>
              <a:t>4</a:t>
            </a:r>
            <a:r>
              <a:rPr lang="en-US" sz="1440" b="1" baseline="30000" dirty="0" smtClean="0">
                <a:solidFill>
                  <a:srgbClr val="FF0000"/>
                </a:solidFill>
              </a:rPr>
              <a:t>2-</a:t>
            </a:r>
            <a:r>
              <a:rPr lang="en-US" sz="1440" baseline="30000" dirty="0" smtClean="0"/>
              <a:t/>
            </a:r>
            <a:br>
              <a:rPr lang="en-US" sz="1440" baseline="30000" dirty="0" smtClean="0"/>
            </a:br>
            <a:r>
              <a:rPr lang="en-US" sz="1440" dirty="0" smtClean="0"/>
              <a:t>nitrate </a:t>
            </a:r>
            <a:r>
              <a:rPr lang="en-US" sz="1440" dirty="0"/>
              <a:t>ion, </a:t>
            </a:r>
            <a:r>
              <a:rPr lang="en-US" sz="1440" b="1" dirty="0" smtClean="0">
                <a:solidFill>
                  <a:srgbClr val="FF0000"/>
                </a:solidFill>
              </a:rPr>
              <a:t>NO</a:t>
            </a:r>
            <a:r>
              <a:rPr lang="en-US" sz="1440" b="1" baseline="-25000" dirty="0" smtClean="0">
                <a:solidFill>
                  <a:srgbClr val="FF0000"/>
                </a:solidFill>
              </a:rPr>
              <a:t>3</a:t>
            </a:r>
            <a:r>
              <a:rPr lang="en-US" sz="1440" b="1" baseline="30000" dirty="0" smtClean="0">
                <a:solidFill>
                  <a:srgbClr val="FF0000"/>
                </a:solidFill>
              </a:rPr>
              <a:t>-</a:t>
            </a:r>
            <a:r>
              <a:rPr lang="en-US" sz="1440" dirty="0" smtClean="0"/>
              <a:t> 	carbonate </a:t>
            </a:r>
            <a:r>
              <a:rPr lang="en-US" sz="1440" dirty="0"/>
              <a:t>ion, </a:t>
            </a:r>
            <a:r>
              <a:rPr lang="en-US" sz="1440" b="1" dirty="0" smtClean="0">
                <a:solidFill>
                  <a:srgbClr val="FF0000"/>
                </a:solidFill>
              </a:rPr>
              <a:t>CO</a:t>
            </a:r>
            <a:r>
              <a:rPr lang="en-US" sz="1440" b="1" baseline="-25000" dirty="0" smtClean="0">
                <a:solidFill>
                  <a:srgbClr val="FF0000"/>
                </a:solidFill>
              </a:rPr>
              <a:t>3</a:t>
            </a:r>
            <a:r>
              <a:rPr lang="en-US" sz="1440" b="1" baseline="30000" dirty="0" smtClean="0">
                <a:solidFill>
                  <a:srgbClr val="FF0000"/>
                </a:solidFill>
              </a:rPr>
              <a:t>2-</a:t>
            </a:r>
            <a:endParaRPr lang="en-US" sz="1440" b="1" dirty="0">
              <a:solidFill>
                <a:srgbClr val="FF0000"/>
              </a:solidFill>
            </a:endParaRPr>
          </a:p>
          <a:p>
            <a:pPr>
              <a:buClr>
                <a:srgbClr val="0070C0"/>
              </a:buClr>
            </a:pPr>
            <a:r>
              <a:rPr lang="en-US" sz="1440" dirty="0"/>
              <a:t>Make sure you can also …</a:t>
            </a:r>
          </a:p>
          <a:p>
            <a:pPr marL="361950" indent="-361950">
              <a:buClr>
                <a:srgbClr val="0070C0"/>
              </a:buClr>
              <a:buFont typeface="Wingdings 3" panose="05040102010807070707" pitchFamily="18" charset="2"/>
              <a:buChar char=""/>
            </a:pPr>
            <a:r>
              <a:rPr lang="en-US" sz="1440" dirty="0" smtClean="0"/>
              <a:t>describe </a:t>
            </a:r>
            <a:r>
              <a:rPr lang="en-US" sz="1440" dirty="0"/>
              <a:t>a test for water (page 124)</a:t>
            </a:r>
          </a:p>
          <a:p>
            <a:pPr marL="361950" indent="-361950">
              <a:buClr>
                <a:srgbClr val="0070C0"/>
              </a:buClr>
              <a:buFont typeface="Wingdings 3" panose="05040102010807070707" pitchFamily="18" charset="2"/>
              <a:buChar char=""/>
            </a:pPr>
            <a:r>
              <a:rPr lang="en-US" sz="1440" dirty="0" smtClean="0"/>
              <a:t>explain </a:t>
            </a:r>
            <a:r>
              <a:rPr lang="en-US" sz="1440" dirty="0"/>
              <a:t>that melting and boiling points can </a:t>
            </a:r>
            <a:r>
              <a:rPr lang="en-US" sz="1440" dirty="0" smtClean="0"/>
              <a:t>be used </a:t>
            </a:r>
            <a:r>
              <a:rPr lang="en-US" sz="1440" dirty="0"/>
              <a:t>to test whether a substance is pure (page 19)</a:t>
            </a:r>
          </a:p>
        </p:txBody>
      </p:sp>
      <p:sp>
        <p:nvSpPr>
          <p:cNvPr id="12" name="Title 1"/>
          <p:cNvSpPr>
            <a:spLocks noGrp="1"/>
          </p:cNvSpPr>
          <p:nvPr>
            <p:ph type="title"/>
          </p:nvPr>
        </p:nvSpPr>
        <p:spPr>
          <a:xfrm>
            <a:off x="35496" y="44624"/>
            <a:ext cx="7560840" cy="625434"/>
          </a:xfrm>
        </p:spPr>
        <p:txBody>
          <a:bodyPr>
            <a:noAutofit/>
          </a:bodyPr>
          <a:lstStyle/>
          <a:p>
            <a:r>
              <a:rPr lang="en-GB" sz="3700" dirty="0" smtClean="0"/>
              <a:t>19 – Revision Checklist – All Students</a:t>
            </a:r>
            <a:endParaRPr lang="en-GB" sz="3700" b="1" dirty="0" smtClean="0"/>
          </a:p>
        </p:txBody>
      </p:sp>
      <p:sp>
        <p:nvSpPr>
          <p:cNvPr id="5" name="Round Same Side Corner Rectangle 4">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288</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295054"/>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sz="3600" dirty="0" smtClean="0"/>
              <a:t>19 – Revision Questions – All Students</a:t>
            </a:r>
            <a:endParaRPr lang="en-GB" sz="3600" b="1" dirty="0" smtClean="0"/>
          </a:p>
        </p:txBody>
      </p:sp>
      <p:sp>
        <p:nvSpPr>
          <p:cNvPr id="6" name="Rectangle 33"/>
          <p:cNvSpPr/>
          <p:nvPr/>
        </p:nvSpPr>
        <p:spPr>
          <a:xfrm>
            <a:off x="179512" y="1131713"/>
            <a:ext cx="8712968" cy="5632311"/>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rgbClr val="F7D9DA"/>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534988" indent="-534988">
              <a:buFont typeface="+mj-lt"/>
              <a:buAutoNum type="arabicPeriod"/>
              <a:tabLst>
                <a:tab pos="896938" algn="l"/>
                <a:tab pos="2967038" algn="l"/>
              </a:tabLst>
            </a:pPr>
            <a:r>
              <a:rPr lang="en-US" sz="2000" dirty="0"/>
              <a:t>A sample of soil from a </a:t>
            </a:r>
            <a:r>
              <a:rPr lang="en-US" sz="2000" dirty="0" smtClean="0"/>
              <a:t/>
            </a:r>
            <a:br>
              <a:rPr lang="en-US" sz="2000" dirty="0" smtClean="0"/>
            </a:br>
            <a:r>
              <a:rPr lang="en-US" sz="2000" dirty="0" smtClean="0"/>
              <a:t>vegetable garden was </a:t>
            </a:r>
            <a:br>
              <a:rPr lang="en-US" sz="2000" dirty="0" smtClean="0"/>
            </a:br>
            <a:r>
              <a:rPr lang="en-US" sz="2000" dirty="0" smtClean="0"/>
              <a:t>thoroughly </a:t>
            </a:r>
            <a:r>
              <a:rPr lang="en-US" sz="2000" dirty="0"/>
              <a:t>crushed, </a:t>
            </a:r>
            <a:r>
              <a:rPr lang="en-US" sz="2000" dirty="0" smtClean="0"/>
              <a:t>and </a:t>
            </a:r>
            <a:br>
              <a:rPr lang="en-US" sz="2000" dirty="0" smtClean="0"/>
            </a:br>
            <a:r>
              <a:rPr lang="en-US" sz="2000" dirty="0" smtClean="0"/>
              <a:t>water </a:t>
            </a:r>
            <a:r>
              <a:rPr lang="en-US" sz="2000" dirty="0"/>
              <a:t>added as shown:</a:t>
            </a:r>
            <a:br>
              <a:rPr lang="en-US" sz="2000" dirty="0"/>
            </a:br>
            <a:r>
              <a:rPr lang="en-US" sz="2000" dirty="0"/>
              <a:t/>
            </a:r>
            <a:br>
              <a:rPr lang="en-US" sz="2000" dirty="0"/>
            </a:br>
            <a:r>
              <a:rPr lang="en-US" sz="2000" dirty="0"/>
              <a:t/>
            </a:r>
            <a:br>
              <a:rPr lang="en-US" sz="2000" dirty="0"/>
            </a:br>
            <a:r>
              <a:rPr lang="en-US" sz="2000" dirty="0"/>
              <a:t>a Using a conical flask, filter funnel, filter </a:t>
            </a:r>
            <a:r>
              <a:rPr lang="en-US" sz="2000" dirty="0" smtClean="0"/>
              <a:t>paper, universal </a:t>
            </a:r>
            <a:r>
              <a:rPr lang="en-US" sz="2000" dirty="0"/>
              <a:t>indicator, and dropping pipette, </a:t>
            </a:r>
            <a:r>
              <a:rPr lang="en-US" sz="2000" dirty="0" smtClean="0"/>
              <a:t>show how </a:t>
            </a:r>
            <a:r>
              <a:rPr lang="en-US" sz="2000" dirty="0"/>
              <a:t>you would measure the pH of the </a:t>
            </a:r>
            <a:r>
              <a:rPr lang="en-US" sz="2000" dirty="0" smtClean="0"/>
              <a:t>soil.</a:t>
            </a:r>
            <a:br>
              <a:rPr lang="en-US" sz="2000" dirty="0" smtClean="0"/>
            </a:br>
            <a:r>
              <a:rPr lang="en-US" sz="2000" dirty="0" smtClean="0"/>
              <a:t>b </a:t>
            </a:r>
            <a:r>
              <a:rPr lang="en-US" sz="2000" dirty="0"/>
              <a:t>How would you check that the results for </a:t>
            </a:r>
            <a:r>
              <a:rPr lang="en-US" sz="2000" dirty="0" smtClean="0"/>
              <a:t>this sample </a:t>
            </a:r>
            <a:r>
              <a:rPr lang="en-US" sz="2000" dirty="0"/>
              <a:t>were valid for the whole garden?</a:t>
            </a:r>
          </a:p>
          <a:p>
            <a:pPr marL="534988" indent="-534988">
              <a:buFont typeface="+mj-lt"/>
              <a:buAutoNum type="arabicPeriod"/>
              <a:tabLst>
                <a:tab pos="896938" algn="l"/>
                <a:tab pos="2967038" algn="l"/>
              </a:tabLst>
            </a:pPr>
            <a:r>
              <a:rPr lang="en-US" sz="2000" dirty="0" smtClean="0"/>
              <a:t>This </a:t>
            </a:r>
            <a:r>
              <a:rPr lang="en-US" sz="2000" dirty="0"/>
              <a:t>apparatus is used to collect gases in </a:t>
            </a:r>
            <a:r>
              <a:rPr lang="en-US" sz="2000" dirty="0" smtClean="0"/>
              <a:t/>
            </a:r>
            <a:br>
              <a:rPr lang="en-US" sz="2000" dirty="0" smtClean="0"/>
            </a:br>
            <a:r>
              <a:rPr lang="en-US" sz="2000" dirty="0" smtClean="0"/>
              <a:t>the lab. </a:t>
            </a:r>
            <a:br>
              <a:rPr lang="en-US" sz="2000" dirty="0" smtClean="0"/>
            </a:br>
            <a:r>
              <a:rPr lang="en-US" sz="2000" dirty="0" smtClean="0"/>
              <a:t>a </a:t>
            </a:r>
            <a:r>
              <a:rPr lang="en-US" sz="2000" dirty="0"/>
              <a:t>Make a drawing of the apparatus, labelling </a:t>
            </a:r>
            <a:r>
              <a:rPr lang="en-US" sz="2000" dirty="0" smtClean="0"/>
              <a:t/>
            </a:r>
            <a:br>
              <a:rPr lang="en-US" sz="2000" dirty="0" smtClean="0"/>
            </a:br>
            <a:r>
              <a:rPr lang="en-US" sz="2000" dirty="0" smtClean="0"/>
              <a:t>the water</a:t>
            </a:r>
            <a:r>
              <a:rPr lang="en-US" sz="2000" dirty="0"/>
              <a:t>, trough, measuring cylinder, delivery </a:t>
            </a:r>
            <a:r>
              <a:rPr lang="en-US" sz="2000" dirty="0" smtClean="0"/>
              <a:t/>
            </a:r>
            <a:br>
              <a:rPr lang="en-US" sz="2000" dirty="0" smtClean="0"/>
            </a:br>
            <a:r>
              <a:rPr lang="en-US" sz="2000" dirty="0" smtClean="0"/>
              <a:t>tube, flask</a:t>
            </a:r>
            <a:r>
              <a:rPr lang="en-US" sz="2000" dirty="0"/>
              <a:t>, and dropping funnel.</a:t>
            </a:r>
            <a:br>
              <a:rPr lang="en-US" sz="2000" dirty="0"/>
            </a:br>
            <a:r>
              <a:rPr lang="en-US" sz="2000" dirty="0"/>
              <a:t>b This apparatus can be used for preparing </a:t>
            </a:r>
            <a:r>
              <a:rPr lang="en-US" sz="2000" dirty="0" smtClean="0"/>
              <a:t/>
            </a:r>
            <a:br>
              <a:rPr lang="en-US" sz="2000" dirty="0" smtClean="0"/>
            </a:br>
            <a:r>
              <a:rPr lang="en-US" sz="2000" dirty="0" smtClean="0"/>
              <a:t>the gases </a:t>
            </a:r>
            <a:r>
              <a:rPr lang="en-US" sz="2000" dirty="0"/>
              <a:t>hydrogen and carbon dioxide, but </a:t>
            </a:r>
            <a:r>
              <a:rPr lang="en-US" sz="2000" dirty="0" smtClean="0"/>
              <a:t/>
            </a:r>
            <a:br>
              <a:rPr lang="en-US" sz="2000" dirty="0" smtClean="0"/>
            </a:br>
            <a:r>
              <a:rPr lang="en-US" sz="2000" dirty="0" smtClean="0"/>
              <a:t>not sulfur dioxide</a:t>
            </a:r>
            <a:r>
              <a:rPr lang="en-US" sz="2000" dirty="0"/>
              <a:t>. Explain why.</a:t>
            </a:r>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288</a:t>
            </a:r>
            <a:endParaRPr lang="en-GB" sz="1100" b="1"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57415" y="1196752"/>
            <a:ext cx="5063058" cy="1800200"/>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87244" y="4005064"/>
            <a:ext cx="2617204" cy="2271991"/>
          </a:xfrm>
          <a:prstGeom prst="rect">
            <a:avLst/>
          </a:prstGeom>
        </p:spPr>
      </p:pic>
    </p:spTree>
    <p:extLst>
      <p:ext uri="{BB962C8B-B14F-4D97-AF65-F5344CB8AC3E}">
        <p14:creationId xmlns:p14="http://schemas.microsoft.com/office/powerpoint/2010/main" val="1191752879"/>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sz="3600" dirty="0" smtClean="0"/>
              <a:t>19 – Revision Questions – All Students</a:t>
            </a:r>
            <a:endParaRPr lang="en-GB" sz="3600" b="1" dirty="0" smtClean="0"/>
          </a:p>
        </p:txBody>
      </p:sp>
      <p:sp>
        <p:nvSpPr>
          <p:cNvPr id="6" name="Rectangle 33"/>
          <p:cNvSpPr/>
          <p:nvPr/>
        </p:nvSpPr>
        <p:spPr>
          <a:xfrm>
            <a:off x="179512" y="1131713"/>
            <a:ext cx="8712968" cy="55800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rgbClr val="F7D9DA"/>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457200" indent="-457200">
              <a:buFont typeface="+mj-lt"/>
              <a:buAutoNum type="arabicPeriod" startAt="3"/>
              <a:tabLst>
                <a:tab pos="811213" algn="l"/>
                <a:tab pos="2967038" algn="l"/>
              </a:tabLst>
            </a:pPr>
            <a:r>
              <a:rPr lang="en-US" dirty="0"/>
              <a:t>This apparatus is used to measure rate </a:t>
            </a:r>
            <a:r>
              <a:rPr lang="en-US" dirty="0" smtClean="0"/>
              <a:t>of </a:t>
            </a:r>
            <a:r>
              <a:rPr lang="en-US" dirty="0"/>
              <a:t>a </a:t>
            </a:r>
            <a:r>
              <a:rPr lang="en-US" dirty="0" smtClean="0"/>
              <a:t>reaction.</a:t>
            </a:r>
            <a:br>
              <a:rPr lang="en-US" dirty="0" smtClean="0"/>
            </a:br>
            <a:r>
              <a:rPr lang="en-US" dirty="0" smtClean="0"/>
              <a:t>a 	Suggest </a:t>
            </a:r>
            <a:r>
              <a:rPr lang="en-US" dirty="0"/>
              <a:t>a suitable reagent to use as </a:t>
            </a:r>
            <a:r>
              <a:rPr lang="en-US" dirty="0" smtClean="0"/>
              <a:t>Y.</a:t>
            </a:r>
            <a:br>
              <a:rPr lang="en-US" dirty="0" smtClean="0"/>
            </a:br>
            <a:r>
              <a:rPr lang="en-US" dirty="0" smtClean="0"/>
              <a:t>b 	Which </a:t>
            </a:r>
            <a:r>
              <a:rPr lang="en-US" dirty="0"/>
              <a:t>other piece of apparatus is </a:t>
            </a:r>
            <a:r>
              <a:rPr lang="en-US" dirty="0" smtClean="0"/>
              <a:t>needed?</a:t>
            </a:r>
            <a:br>
              <a:rPr lang="en-US" dirty="0" smtClean="0"/>
            </a:br>
            <a:r>
              <a:rPr lang="en-US" dirty="0" smtClean="0"/>
              <a:t>c 	Outline </a:t>
            </a:r>
            <a:r>
              <a:rPr lang="en-US" dirty="0"/>
              <a:t>the procedure for this </a:t>
            </a:r>
            <a:r>
              <a:rPr lang="en-US" dirty="0" smtClean="0"/>
              <a:t>experiment.</a:t>
            </a:r>
            <a:br>
              <a:rPr lang="en-US" dirty="0" smtClean="0"/>
            </a:br>
            <a:r>
              <a:rPr lang="en-US" dirty="0" smtClean="0"/>
              <a:t>d 	You </a:t>
            </a:r>
            <a:r>
              <a:rPr lang="en-US" dirty="0"/>
              <a:t>must be careful not to use too much of </a:t>
            </a:r>
            <a:r>
              <a:rPr lang="en-US" dirty="0" smtClean="0"/>
              <a:t/>
            </a:r>
            <a:br>
              <a:rPr lang="en-US" dirty="0" smtClean="0"/>
            </a:br>
            <a:r>
              <a:rPr lang="en-US" dirty="0" smtClean="0"/>
              <a:t>	the reagents</a:t>
            </a:r>
            <a:r>
              <a:rPr lang="en-US" dirty="0"/>
              <a:t>. Why</a:t>
            </a:r>
            <a:r>
              <a:rPr lang="en-US" dirty="0" smtClean="0"/>
              <a:t>?</a:t>
            </a:r>
          </a:p>
          <a:p>
            <a:pPr marL="361950" indent="-361950">
              <a:buFont typeface="+mj-lt"/>
              <a:buAutoNum type="arabicPeriod" startAt="3"/>
              <a:tabLst>
                <a:tab pos="811213" algn="l"/>
                <a:tab pos="2967038" algn="l"/>
              </a:tabLst>
            </a:pPr>
            <a:r>
              <a:rPr lang="en-US" dirty="0" smtClean="0"/>
              <a:t>A </a:t>
            </a:r>
            <a:r>
              <a:rPr lang="en-US" dirty="0"/>
              <a:t>sample of a potassium salt was </a:t>
            </a:r>
            <a:r>
              <a:rPr lang="en-US" dirty="0" smtClean="0"/>
              <a:t>contaminated </a:t>
            </a:r>
            <a:br>
              <a:rPr lang="en-US" dirty="0" smtClean="0"/>
            </a:br>
            <a:r>
              <a:rPr lang="en-US" dirty="0" smtClean="0"/>
              <a:t>with </a:t>
            </a:r>
            <a:r>
              <a:rPr lang="en-US" dirty="0"/>
              <a:t>potassium chloride. These tests were </a:t>
            </a:r>
            <a:r>
              <a:rPr lang="en-US" dirty="0" smtClean="0"/>
              <a:t>carried out </a:t>
            </a:r>
            <a:r>
              <a:rPr lang="en-US" dirty="0"/>
              <a:t>on the contaminated </a:t>
            </a:r>
            <a:r>
              <a:rPr lang="en-US" dirty="0" smtClean="0"/>
              <a:t>sample.</a:t>
            </a:r>
            <a:br>
              <a:rPr lang="en-US" dirty="0" smtClean="0"/>
            </a:br>
            <a:r>
              <a:rPr lang="en-US" b="1" dirty="0" smtClean="0"/>
              <a:t>TEST A</a:t>
            </a:r>
            <a:br>
              <a:rPr lang="en-US" b="1" dirty="0" smtClean="0"/>
            </a:br>
            <a:r>
              <a:rPr lang="en-US" dirty="0" smtClean="0"/>
              <a:t>Dilute </a:t>
            </a:r>
            <a:r>
              <a:rPr lang="en-US" dirty="0"/>
              <a:t>nitric acid is added to the solid. The </a:t>
            </a:r>
            <a:r>
              <a:rPr lang="en-US" dirty="0" smtClean="0"/>
              <a:t>mixture bubbles</a:t>
            </a:r>
            <a:r>
              <a:rPr lang="en-US" dirty="0"/>
              <a:t>. The gas given off turns limewater </a:t>
            </a:r>
            <a:r>
              <a:rPr lang="en-US" dirty="0" smtClean="0"/>
              <a:t>milky.</a:t>
            </a:r>
            <a:br>
              <a:rPr lang="en-US" dirty="0" smtClean="0"/>
            </a:br>
            <a:r>
              <a:rPr lang="en-US" dirty="0" smtClean="0"/>
              <a:t>a 	</a:t>
            </a:r>
            <a:r>
              <a:rPr lang="en-US" dirty="0" err="1" smtClean="0"/>
              <a:t>i</a:t>
            </a:r>
            <a:r>
              <a:rPr lang="en-US" dirty="0" smtClean="0"/>
              <a:t> </a:t>
            </a:r>
            <a:r>
              <a:rPr lang="en-US" dirty="0"/>
              <a:t>Name the gas given </a:t>
            </a:r>
            <a:r>
              <a:rPr lang="en-US" dirty="0" smtClean="0"/>
              <a:t>off.</a:t>
            </a:r>
            <a:br>
              <a:rPr lang="en-US" dirty="0" smtClean="0"/>
            </a:br>
            <a:r>
              <a:rPr lang="en-US" dirty="0" smtClean="0"/>
              <a:t>	ii </a:t>
            </a:r>
            <a:r>
              <a:rPr lang="en-US" dirty="0"/>
              <a:t>Which anion is present in the potassium </a:t>
            </a:r>
            <a:r>
              <a:rPr lang="en-US" dirty="0" smtClean="0"/>
              <a:t>salt?</a:t>
            </a:r>
            <a:br>
              <a:rPr lang="en-US" dirty="0" smtClean="0"/>
            </a:br>
            <a:r>
              <a:rPr lang="en-US" b="1" dirty="0" smtClean="0"/>
              <a:t>TEST B</a:t>
            </a:r>
            <a:br>
              <a:rPr lang="en-US" b="1" dirty="0" smtClean="0"/>
            </a:br>
            <a:r>
              <a:rPr lang="en-US" dirty="0" smtClean="0"/>
              <a:t>An </a:t>
            </a:r>
            <a:r>
              <a:rPr lang="en-US" dirty="0"/>
              <a:t>equal volume of barium nitrate solution is </a:t>
            </a:r>
            <a:r>
              <a:rPr lang="en-US" dirty="0" smtClean="0"/>
              <a:t>added to </a:t>
            </a:r>
            <a:r>
              <a:rPr lang="en-US" dirty="0"/>
              <a:t>a solution of the solid. A precipitate </a:t>
            </a:r>
            <a:r>
              <a:rPr lang="en-US" dirty="0" smtClean="0"/>
              <a:t>forms.</a:t>
            </a:r>
            <a:br>
              <a:rPr lang="en-US" dirty="0" smtClean="0"/>
            </a:br>
            <a:r>
              <a:rPr lang="en-US" dirty="0" smtClean="0"/>
              <a:t>b 	</a:t>
            </a:r>
            <a:r>
              <a:rPr lang="en-US" dirty="0" err="1" smtClean="0"/>
              <a:t>i</a:t>
            </a:r>
            <a:r>
              <a:rPr lang="en-US" dirty="0" smtClean="0"/>
              <a:t> </a:t>
            </a:r>
            <a:r>
              <a:rPr lang="en-US" dirty="0"/>
              <a:t>What colour will the precipitate </a:t>
            </a:r>
            <a:r>
              <a:rPr lang="en-US" dirty="0" smtClean="0"/>
              <a:t>be?</a:t>
            </a:r>
            <a:br>
              <a:rPr lang="en-US" dirty="0" smtClean="0"/>
            </a:br>
            <a:r>
              <a:rPr lang="en-US" dirty="0" smtClean="0"/>
              <a:t>	ii </a:t>
            </a:r>
            <a:r>
              <a:rPr lang="en-US" dirty="0"/>
              <a:t>Name the precipitate, and explain why it </a:t>
            </a:r>
            <a:r>
              <a:rPr lang="en-US" dirty="0" smtClean="0"/>
              <a:t>forms.</a:t>
            </a:r>
            <a:br>
              <a:rPr lang="en-US" dirty="0" smtClean="0"/>
            </a:br>
            <a:r>
              <a:rPr lang="en-US" dirty="0" smtClean="0"/>
              <a:t>	iii </a:t>
            </a:r>
            <a:r>
              <a:rPr lang="en-US" dirty="0"/>
              <a:t>The precipitate will disappear if dilute </a:t>
            </a:r>
            <a:r>
              <a:rPr lang="en-US" dirty="0" smtClean="0"/>
              <a:t>nitric acid </a:t>
            </a:r>
            <a:r>
              <a:rPr lang="en-US" dirty="0"/>
              <a:t>is added. Why</a:t>
            </a:r>
            <a:r>
              <a:rPr lang="en-US" dirty="0" smtClean="0"/>
              <a:t>?</a:t>
            </a:r>
            <a:endParaRPr lang="en-US" dirty="0"/>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288</a:t>
            </a:r>
            <a:endParaRPr lang="en-GB" sz="11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012160" y="1196752"/>
            <a:ext cx="2808312" cy="1728193"/>
          </a:xfrm>
          <a:prstGeom prst="rect">
            <a:avLst/>
          </a:prstGeom>
        </p:spPr>
      </p:pic>
    </p:spTree>
    <p:extLst>
      <p:ext uri="{BB962C8B-B14F-4D97-AF65-F5344CB8AC3E}">
        <p14:creationId xmlns:p14="http://schemas.microsoft.com/office/powerpoint/2010/main" val="2460376310"/>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sz="3600" dirty="0" smtClean="0"/>
              <a:t>19 – Revision Questions – All Students</a:t>
            </a:r>
            <a:endParaRPr lang="en-GB" sz="3600" b="1" dirty="0" smtClean="0"/>
          </a:p>
        </p:txBody>
      </p:sp>
      <p:sp>
        <p:nvSpPr>
          <p:cNvPr id="6" name="Rectangle 33"/>
          <p:cNvSpPr/>
          <p:nvPr/>
        </p:nvSpPr>
        <p:spPr>
          <a:xfrm>
            <a:off x="179512" y="1131713"/>
            <a:ext cx="8712968" cy="55092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rgbClr val="F7D9DA"/>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a:tabLst>
                <a:tab pos="723900" algn="l"/>
                <a:tab pos="1069975" algn="l"/>
                <a:tab pos="2967038" algn="l"/>
              </a:tabLst>
            </a:pPr>
            <a:r>
              <a:rPr lang="en-US" sz="2200" b="1" dirty="0" smtClean="0"/>
              <a:t>TEST C</a:t>
            </a:r>
            <a:br>
              <a:rPr lang="en-US" sz="2200" b="1" dirty="0" smtClean="0"/>
            </a:br>
            <a:r>
              <a:rPr lang="en-US" sz="2200" dirty="0" smtClean="0"/>
              <a:t>An </a:t>
            </a:r>
            <a:r>
              <a:rPr lang="en-US" sz="2200" dirty="0"/>
              <a:t>equal volume of silver nitrate solution </a:t>
            </a:r>
            <a:r>
              <a:rPr lang="en-US" sz="2200" dirty="0" smtClean="0"/>
              <a:t/>
            </a:r>
            <a:br>
              <a:rPr lang="en-US" sz="2200" dirty="0" smtClean="0"/>
            </a:br>
            <a:r>
              <a:rPr lang="en-US" sz="2200" dirty="0" smtClean="0"/>
              <a:t>is added to </a:t>
            </a:r>
            <a:r>
              <a:rPr lang="en-US" sz="2200" dirty="0"/>
              <a:t>a solution of the solid. A </a:t>
            </a:r>
            <a:r>
              <a:rPr lang="en-US" sz="2200" dirty="0" smtClean="0"/>
              <a:t/>
            </a:r>
            <a:br>
              <a:rPr lang="en-US" sz="2200" dirty="0" smtClean="0"/>
            </a:br>
            <a:r>
              <a:rPr lang="en-US" sz="2200" dirty="0" smtClean="0"/>
              <a:t>precipitate </a:t>
            </a:r>
            <a:br>
              <a:rPr lang="en-US" sz="2200" dirty="0" smtClean="0"/>
            </a:br>
            <a:r>
              <a:rPr lang="en-US" sz="2200" dirty="0" smtClean="0"/>
              <a:t>forms.</a:t>
            </a:r>
            <a:br>
              <a:rPr lang="en-US" sz="2200" dirty="0" smtClean="0"/>
            </a:br>
            <a:r>
              <a:rPr lang="en-US" sz="2200" b="1" dirty="0" smtClean="0"/>
              <a:t>c</a:t>
            </a:r>
            <a:r>
              <a:rPr lang="en-US" sz="2200" dirty="0" smtClean="0"/>
              <a:t> 	</a:t>
            </a:r>
            <a:r>
              <a:rPr lang="en-US" sz="2200" dirty="0" err="1" smtClean="0"/>
              <a:t>i</a:t>
            </a:r>
            <a:r>
              <a:rPr lang="en-US" sz="2200" dirty="0" smtClean="0"/>
              <a:t> 	What </a:t>
            </a:r>
            <a:r>
              <a:rPr lang="en-US" sz="2200" dirty="0"/>
              <a:t>colour will this precipitate </a:t>
            </a:r>
            <a:r>
              <a:rPr lang="en-US" sz="2200" dirty="0" smtClean="0"/>
              <a:t>be?</a:t>
            </a:r>
            <a:br>
              <a:rPr lang="en-US" sz="2200" dirty="0" smtClean="0"/>
            </a:br>
            <a:r>
              <a:rPr lang="en-US" sz="2200" dirty="0" smtClean="0"/>
              <a:t>	ii 	This </a:t>
            </a:r>
            <a:r>
              <a:rPr lang="en-US" sz="2200" dirty="0"/>
              <a:t>precipitate confirms the presence </a:t>
            </a:r>
            <a:r>
              <a:rPr lang="en-IE" sz="2200" dirty="0" smtClean="0"/>
              <a:t/>
            </a:r>
            <a:br>
              <a:rPr lang="en-IE" sz="2200" dirty="0" smtClean="0"/>
            </a:br>
            <a:r>
              <a:rPr lang="en-IE" sz="2200" dirty="0" smtClean="0"/>
              <a:t>		</a:t>
            </a:r>
            <a:r>
              <a:rPr lang="en-US" sz="2200" dirty="0" smtClean="0"/>
              <a:t>of the </a:t>
            </a:r>
            <a:r>
              <a:rPr lang="en-US" sz="2200" dirty="0"/>
              <a:t>impurity. Explain </a:t>
            </a:r>
            <a:r>
              <a:rPr lang="en-US" sz="2200" dirty="0" smtClean="0"/>
              <a:t>why.</a:t>
            </a:r>
            <a:br>
              <a:rPr lang="en-US" sz="2200" dirty="0" smtClean="0"/>
            </a:br>
            <a:r>
              <a:rPr lang="en-US" sz="2200" b="1" dirty="0" smtClean="0"/>
              <a:t>d</a:t>
            </a:r>
            <a:r>
              <a:rPr lang="en-US" sz="2200" dirty="0" smtClean="0"/>
              <a:t> 	Give </a:t>
            </a:r>
            <a:r>
              <a:rPr lang="en-US" sz="2200" dirty="0"/>
              <a:t>the formulae for both the potassium </a:t>
            </a:r>
            <a:r>
              <a:rPr lang="en-US" sz="2200" dirty="0" smtClean="0"/>
              <a:t>salt and </a:t>
            </a:r>
            <a:r>
              <a:rPr lang="en-US" sz="2200" dirty="0"/>
              <a:t>the </a:t>
            </a:r>
            <a:r>
              <a:rPr lang="en-US" sz="2200" dirty="0" smtClean="0"/>
              <a:t>impurity.</a:t>
            </a:r>
          </a:p>
          <a:p>
            <a:pPr marL="361950" indent="-361950">
              <a:buFont typeface="+mj-lt"/>
              <a:buAutoNum type="arabicPeriod" startAt="5"/>
              <a:tabLst>
                <a:tab pos="723900" algn="l"/>
                <a:tab pos="1069975" algn="l"/>
                <a:tab pos="2967038" algn="l"/>
              </a:tabLst>
            </a:pPr>
            <a:r>
              <a:rPr lang="en-US" sz="2200" dirty="0" smtClean="0"/>
              <a:t>Two </a:t>
            </a:r>
            <a:r>
              <a:rPr lang="en-US" sz="2200" dirty="0"/>
              <a:t>solutions W and X are tested with </a:t>
            </a:r>
            <a:r>
              <a:rPr lang="en-US" sz="2200" dirty="0" smtClean="0"/>
              <a:t>universal indicator paper.</a:t>
            </a:r>
            <a:br>
              <a:rPr lang="en-US" sz="2200" dirty="0" smtClean="0"/>
            </a:br>
            <a:r>
              <a:rPr lang="en-US" sz="2200" dirty="0" smtClean="0"/>
              <a:t>Solution </a:t>
            </a:r>
            <a:r>
              <a:rPr lang="en-US" sz="2200" dirty="0"/>
              <a:t>W: the indicator paper turns </a:t>
            </a:r>
            <a:r>
              <a:rPr lang="en-US" sz="2200" dirty="0" smtClean="0"/>
              <a:t>red</a:t>
            </a:r>
            <a:br>
              <a:rPr lang="en-US" sz="2200" dirty="0" smtClean="0"/>
            </a:br>
            <a:r>
              <a:rPr lang="en-US" sz="2200" dirty="0" smtClean="0"/>
              <a:t>Solution </a:t>
            </a:r>
            <a:r>
              <a:rPr lang="en-US" sz="2200" dirty="0"/>
              <a:t>Y: the indicator paper turns </a:t>
            </a:r>
            <a:r>
              <a:rPr lang="en-US" sz="2200" dirty="0" smtClean="0"/>
              <a:t>orange</a:t>
            </a:r>
            <a:br>
              <a:rPr lang="en-US" sz="2200" dirty="0" smtClean="0"/>
            </a:br>
            <a:r>
              <a:rPr lang="en-US" sz="2200" b="1" dirty="0" smtClean="0"/>
              <a:t>a 	</a:t>
            </a:r>
            <a:r>
              <a:rPr lang="en-US" sz="2200" b="1" dirty="0" err="1" smtClean="0"/>
              <a:t>i</a:t>
            </a:r>
            <a:r>
              <a:rPr lang="en-US" sz="2200" dirty="0" smtClean="0"/>
              <a:t> 	Which </a:t>
            </a:r>
            <a:r>
              <a:rPr lang="en-US" sz="2200" dirty="0"/>
              <a:t>solution could have a pH of 1, </a:t>
            </a:r>
            <a:r>
              <a:rPr lang="en-US" sz="2200" dirty="0" smtClean="0"/>
              <a:t>and which </a:t>
            </a:r>
            <a:r>
              <a:rPr lang="en-US" sz="2200" dirty="0"/>
              <a:t>could have a pH </a:t>
            </a:r>
            <a:r>
              <a:rPr lang="en-US" sz="2200" dirty="0" smtClean="0"/>
              <a:t>		of </a:t>
            </a:r>
            <a:r>
              <a:rPr lang="en-US" sz="2200" dirty="0"/>
              <a:t>5?</a:t>
            </a:r>
          </a:p>
          <a:p>
            <a:pPr marL="361950" indent="-361950">
              <a:tabLst>
                <a:tab pos="723900" algn="l"/>
                <a:tab pos="1069975" algn="l"/>
                <a:tab pos="2967038" algn="l"/>
              </a:tabLst>
            </a:pPr>
            <a:r>
              <a:rPr lang="en-US" sz="2200" dirty="0" smtClean="0"/>
              <a:t>		</a:t>
            </a:r>
            <a:r>
              <a:rPr lang="en-US" sz="2200" b="1" dirty="0" smtClean="0"/>
              <a:t>ii 	</a:t>
            </a:r>
            <a:r>
              <a:rPr lang="en-US" sz="2200" dirty="0" smtClean="0"/>
              <a:t>Which </a:t>
            </a:r>
            <a:r>
              <a:rPr lang="en-US" sz="2200" dirty="0"/>
              <a:t>type of solution is </a:t>
            </a:r>
            <a:r>
              <a:rPr lang="en-US" sz="2200" dirty="0" smtClean="0"/>
              <a:t>Y?</a:t>
            </a:r>
            <a:br>
              <a:rPr lang="en-US" sz="2200" dirty="0" smtClean="0"/>
            </a:br>
            <a:r>
              <a:rPr lang="en-US" sz="2200" dirty="0" smtClean="0"/>
              <a:t>Further </a:t>
            </a:r>
            <a:r>
              <a:rPr lang="en-US" sz="2200" dirty="0"/>
              <a:t>tests are carried out in </a:t>
            </a:r>
            <a:r>
              <a:rPr lang="en-US" sz="2200" dirty="0" smtClean="0"/>
              <a:t>test-tubes.</a:t>
            </a:r>
            <a:endParaRPr lang="en-US" sz="2200" dirty="0"/>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289</a:t>
            </a:r>
            <a:endParaRPr lang="en-GB" sz="11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012160" y="1196752"/>
            <a:ext cx="2808312" cy="1728193"/>
          </a:xfrm>
          <a:prstGeom prst="rect">
            <a:avLst/>
          </a:prstGeom>
        </p:spPr>
      </p:pic>
    </p:spTree>
    <p:extLst>
      <p:ext uri="{BB962C8B-B14F-4D97-AF65-F5344CB8AC3E}">
        <p14:creationId xmlns:p14="http://schemas.microsoft.com/office/powerpoint/2010/main" val="1994539784"/>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sz="3600" dirty="0" smtClean="0"/>
              <a:t>19 – Revision Questions – All Students</a:t>
            </a:r>
            <a:endParaRPr lang="en-GB" sz="3600" b="1" dirty="0" smtClean="0"/>
          </a:p>
        </p:txBody>
      </p:sp>
      <p:sp>
        <p:nvSpPr>
          <p:cNvPr id="6" name="Rectangle 33"/>
          <p:cNvSpPr/>
          <p:nvPr/>
        </p:nvSpPr>
        <p:spPr>
          <a:xfrm>
            <a:off x="179512" y="1131713"/>
            <a:ext cx="8712968" cy="5632311"/>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rgbClr val="F7D9DA"/>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tabLst>
                <a:tab pos="723900" algn="l"/>
                <a:tab pos="1069975" algn="l"/>
                <a:tab pos="2967038" algn="l"/>
              </a:tabLst>
            </a:pPr>
            <a:r>
              <a:rPr lang="en-US" sz="2000" b="1" dirty="0" smtClean="0"/>
              <a:t>TEST </a:t>
            </a:r>
            <a:r>
              <a:rPr lang="en-US" sz="2000" b="1" dirty="0"/>
              <a:t>A</a:t>
            </a:r>
          </a:p>
          <a:p>
            <a:pPr marL="361950" indent="-361950">
              <a:tabLst>
                <a:tab pos="723900" algn="l"/>
                <a:tab pos="1069975" algn="l"/>
                <a:tab pos="2967038" algn="l"/>
              </a:tabLst>
            </a:pPr>
            <a:r>
              <a:rPr lang="en-US" sz="2000" dirty="0"/>
              <a:t>A piece of magnesium is added to solution W.</a:t>
            </a:r>
          </a:p>
          <a:p>
            <a:pPr marL="361950" indent="-361950">
              <a:tabLst>
                <a:tab pos="723900" algn="l"/>
                <a:tab pos="1069975" algn="l"/>
                <a:tab pos="2967038" algn="l"/>
              </a:tabLst>
            </a:pPr>
            <a:r>
              <a:rPr lang="en-US" sz="2000" dirty="0" smtClean="0"/>
              <a:t>	</a:t>
            </a:r>
            <a:r>
              <a:rPr lang="en-US" sz="2000" b="1" dirty="0" smtClean="0"/>
              <a:t>b 	</a:t>
            </a:r>
            <a:r>
              <a:rPr lang="en-US" sz="2000" b="1" dirty="0" err="1" smtClean="0"/>
              <a:t>i</a:t>
            </a:r>
            <a:r>
              <a:rPr lang="en-US" sz="2000" dirty="0" smtClean="0"/>
              <a:t> 	What </a:t>
            </a:r>
            <a:r>
              <a:rPr lang="en-US" sz="2000" dirty="0"/>
              <a:t>will you observe in the test-tube?</a:t>
            </a:r>
          </a:p>
          <a:p>
            <a:pPr marL="361950" indent="-361950">
              <a:tabLst>
                <a:tab pos="723900" algn="l"/>
                <a:tab pos="1069975" algn="l"/>
                <a:tab pos="2967038" algn="l"/>
              </a:tabLst>
            </a:pPr>
            <a:r>
              <a:rPr lang="en-US" sz="2000" dirty="0" smtClean="0"/>
              <a:t>		</a:t>
            </a:r>
            <a:r>
              <a:rPr lang="en-US" sz="2000" b="1" dirty="0" smtClean="0"/>
              <a:t>ii</a:t>
            </a:r>
            <a:r>
              <a:rPr lang="en-US" sz="2000" dirty="0" smtClean="0"/>
              <a:t> 	What </a:t>
            </a:r>
            <a:r>
              <a:rPr lang="en-US" sz="2000" dirty="0"/>
              <a:t>is formed as a result of the </a:t>
            </a:r>
            <a:r>
              <a:rPr lang="en-US" sz="2000" dirty="0" smtClean="0"/>
              <a:t/>
            </a:r>
            <a:br>
              <a:rPr lang="en-US" sz="2000" dirty="0" smtClean="0"/>
            </a:br>
            <a:r>
              <a:rPr lang="en-US" sz="2000" dirty="0" smtClean="0"/>
              <a:t>		reaction</a:t>
            </a:r>
            <a:endParaRPr lang="en-US" sz="2000" dirty="0"/>
          </a:p>
          <a:p>
            <a:pPr marL="361950" indent="-361950">
              <a:tabLst>
                <a:tab pos="723900" algn="l"/>
                <a:tab pos="1069975" algn="l"/>
                <a:tab pos="2967038" algn="l"/>
              </a:tabLst>
            </a:pPr>
            <a:r>
              <a:rPr lang="en-US" sz="2000" dirty="0" smtClean="0"/>
              <a:t>		</a:t>
            </a:r>
            <a:r>
              <a:rPr lang="en-US" sz="2000" b="1" dirty="0" smtClean="0"/>
              <a:t>iii</a:t>
            </a:r>
            <a:r>
              <a:rPr lang="en-US" sz="2000" dirty="0" smtClean="0"/>
              <a:t> 	How </a:t>
            </a:r>
            <a:r>
              <a:rPr lang="en-US" sz="2000" dirty="0"/>
              <a:t>will solution Y compare, in this </a:t>
            </a:r>
            <a:r>
              <a:rPr lang="en-US" sz="2000" dirty="0" smtClean="0"/>
              <a:t/>
            </a:r>
            <a:br>
              <a:rPr lang="en-US" sz="2000" dirty="0" smtClean="0"/>
            </a:br>
            <a:r>
              <a:rPr lang="en-US" sz="2000" dirty="0" smtClean="0"/>
              <a:t>		reaction</a:t>
            </a:r>
            <a:r>
              <a:rPr lang="en-US" sz="2000" dirty="0"/>
              <a:t>?</a:t>
            </a:r>
          </a:p>
          <a:p>
            <a:pPr marL="361950" indent="-361950">
              <a:tabLst>
                <a:tab pos="723900" algn="l"/>
                <a:tab pos="1069975" algn="l"/>
                <a:tab pos="2967038" algn="l"/>
              </a:tabLst>
            </a:pPr>
            <a:r>
              <a:rPr lang="en-US" sz="2000" b="1" dirty="0"/>
              <a:t>TEST B</a:t>
            </a:r>
          </a:p>
          <a:p>
            <a:pPr>
              <a:tabLst>
                <a:tab pos="723900" algn="l"/>
                <a:tab pos="1069975" algn="l"/>
                <a:tab pos="2967038" algn="l"/>
              </a:tabLst>
            </a:pPr>
            <a:r>
              <a:rPr lang="en-US" sz="2000" dirty="0"/>
              <a:t>A solid, which is a sodium compound, is added </a:t>
            </a:r>
            <a:r>
              <a:rPr lang="en-US" sz="2000" dirty="0" smtClean="0"/>
              <a:t>to solution </a:t>
            </a:r>
            <a:r>
              <a:rPr lang="en-US" sz="2000" dirty="0"/>
              <a:t>W. A </a:t>
            </a:r>
            <a:r>
              <a:rPr lang="en-US" sz="2000" dirty="0" smtClean="0"/>
              <a:t>gas is </a:t>
            </a:r>
            <a:r>
              <a:rPr lang="en-US" sz="2000" dirty="0"/>
              <a:t>given off. It turns limewater milky.</a:t>
            </a:r>
          </a:p>
          <a:p>
            <a:pPr marL="361950" indent="-361950">
              <a:tabLst>
                <a:tab pos="723900" algn="l"/>
                <a:tab pos="1069975" algn="l"/>
                <a:tab pos="2967038" algn="l"/>
              </a:tabLst>
            </a:pPr>
            <a:r>
              <a:rPr lang="en-US" sz="2000" dirty="0" smtClean="0"/>
              <a:t>	</a:t>
            </a:r>
            <a:r>
              <a:rPr lang="en-US" sz="2000" b="1" dirty="0" smtClean="0"/>
              <a:t>c 	</a:t>
            </a:r>
            <a:r>
              <a:rPr lang="en-US" sz="2000" b="1" dirty="0" err="1" smtClean="0"/>
              <a:t>i</a:t>
            </a:r>
            <a:r>
              <a:rPr lang="en-US" sz="2000" dirty="0" smtClean="0"/>
              <a:t> 	What </a:t>
            </a:r>
            <a:r>
              <a:rPr lang="en-US" sz="2000" dirty="0"/>
              <a:t>colour will the solid be?</a:t>
            </a:r>
          </a:p>
          <a:p>
            <a:pPr marL="361950" indent="-361950">
              <a:tabLst>
                <a:tab pos="723900" algn="l"/>
                <a:tab pos="1069975" algn="l"/>
                <a:tab pos="2967038" algn="l"/>
              </a:tabLst>
            </a:pPr>
            <a:r>
              <a:rPr lang="en-US" sz="2000" dirty="0" smtClean="0"/>
              <a:t>		</a:t>
            </a:r>
            <a:r>
              <a:rPr lang="en-US" sz="2000" b="1" dirty="0" smtClean="0"/>
              <a:t>ii</a:t>
            </a:r>
            <a:r>
              <a:rPr lang="en-US" sz="2000" dirty="0" smtClean="0"/>
              <a:t> 	Name </a:t>
            </a:r>
            <a:r>
              <a:rPr lang="en-US" sz="2000" dirty="0"/>
              <a:t>the gas released.</a:t>
            </a:r>
          </a:p>
          <a:p>
            <a:pPr marL="361950" indent="-361950">
              <a:tabLst>
                <a:tab pos="723900" algn="l"/>
                <a:tab pos="1069975" algn="l"/>
                <a:tab pos="2967038" algn="l"/>
              </a:tabLst>
            </a:pPr>
            <a:r>
              <a:rPr lang="en-US" sz="2000" dirty="0" smtClean="0"/>
              <a:t>		</a:t>
            </a:r>
            <a:r>
              <a:rPr lang="en-US" sz="2000" b="1" dirty="0" smtClean="0"/>
              <a:t>iii</a:t>
            </a:r>
            <a:r>
              <a:rPr lang="en-US" sz="2000" dirty="0" smtClean="0"/>
              <a:t> 	Suggest </a:t>
            </a:r>
            <a:r>
              <a:rPr lang="en-US" sz="2000" dirty="0"/>
              <a:t>a name for the solid.</a:t>
            </a:r>
          </a:p>
          <a:p>
            <a:pPr marL="361950" indent="-361950">
              <a:tabLst>
                <a:tab pos="723900" algn="l"/>
                <a:tab pos="1069975" algn="l"/>
                <a:tab pos="2967038" algn="l"/>
              </a:tabLst>
            </a:pPr>
            <a:r>
              <a:rPr lang="en-US" sz="2000" b="1" dirty="0"/>
              <a:t>TEST C</a:t>
            </a:r>
          </a:p>
          <a:p>
            <a:pPr>
              <a:tabLst>
                <a:tab pos="723900" algn="l"/>
                <a:tab pos="1069975" algn="l"/>
                <a:tab pos="2967038" algn="l"/>
              </a:tabLst>
            </a:pPr>
            <a:r>
              <a:rPr lang="en-US" sz="2000" dirty="0"/>
              <a:t>A few drops of barium nitrate solution are added </a:t>
            </a:r>
            <a:r>
              <a:rPr lang="en-US" sz="2000" dirty="0" smtClean="0"/>
              <a:t>to a </a:t>
            </a:r>
            <a:r>
              <a:rPr lang="en-US" sz="2000" dirty="0"/>
              <a:t>solution of W. A white precipitate forms.</a:t>
            </a:r>
          </a:p>
          <a:p>
            <a:pPr marL="361950" indent="-361950">
              <a:tabLst>
                <a:tab pos="723900" algn="l"/>
                <a:tab pos="1069975" algn="l"/>
                <a:tab pos="2967038" algn="l"/>
              </a:tabLst>
            </a:pPr>
            <a:r>
              <a:rPr lang="en-US" sz="2000" dirty="0" smtClean="0"/>
              <a:t>	</a:t>
            </a:r>
            <a:r>
              <a:rPr lang="en-US" sz="2000" b="1" dirty="0" smtClean="0"/>
              <a:t>d</a:t>
            </a:r>
            <a:r>
              <a:rPr lang="en-US" sz="2000" dirty="0" smtClean="0"/>
              <a:t> 	</a:t>
            </a:r>
            <a:r>
              <a:rPr lang="en-US" sz="2000" b="1" dirty="0" err="1" smtClean="0"/>
              <a:t>i</a:t>
            </a:r>
            <a:r>
              <a:rPr lang="en-US" sz="2000" dirty="0" smtClean="0"/>
              <a:t> 	Name </a:t>
            </a:r>
            <a:r>
              <a:rPr lang="en-US" sz="2000" dirty="0"/>
              <a:t>the white precipitate.</a:t>
            </a:r>
          </a:p>
          <a:p>
            <a:pPr marL="361950" indent="-361950">
              <a:tabLst>
                <a:tab pos="723900" algn="l"/>
                <a:tab pos="1069975" algn="l"/>
                <a:tab pos="2967038" algn="l"/>
              </a:tabLst>
            </a:pPr>
            <a:r>
              <a:rPr lang="en-US" sz="2000" dirty="0" smtClean="0"/>
              <a:t>		</a:t>
            </a:r>
            <a:r>
              <a:rPr lang="en-US" sz="2000" b="1" dirty="0" smtClean="0"/>
              <a:t>ii</a:t>
            </a:r>
            <a:r>
              <a:rPr lang="en-US" sz="2000" dirty="0" smtClean="0"/>
              <a:t> 	Identify </a:t>
            </a:r>
            <a:r>
              <a:rPr lang="en-US" sz="2000" dirty="0"/>
              <a:t>solution W.</a:t>
            </a:r>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289</a:t>
            </a:r>
            <a:endParaRPr lang="en-GB" sz="11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88126" y="1196752"/>
            <a:ext cx="3132346" cy="2088232"/>
          </a:xfrm>
          <a:prstGeom prst="rect">
            <a:avLst/>
          </a:prstGeom>
        </p:spPr>
      </p:pic>
    </p:spTree>
    <p:extLst>
      <p:ext uri="{BB962C8B-B14F-4D97-AF65-F5344CB8AC3E}">
        <p14:creationId xmlns:p14="http://schemas.microsoft.com/office/powerpoint/2010/main" val="2871672548"/>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sz="3600" dirty="0" smtClean="0"/>
              <a:t>19 – Revision Questions – All Students</a:t>
            </a:r>
            <a:endParaRPr lang="en-GB" sz="3600" b="1" dirty="0" smtClean="0"/>
          </a:p>
        </p:txBody>
      </p:sp>
      <p:sp>
        <p:nvSpPr>
          <p:cNvPr id="6" name="Rectangle 33"/>
          <p:cNvSpPr/>
          <p:nvPr/>
        </p:nvSpPr>
        <p:spPr>
          <a:xfrm>
            <a:off x="179512" y="1131713"/>
            <a:ext cx="8712968" cy="56477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rgbClr val="F7D9DA"/>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Font typeface="+mj-lt"/>
              <a:buAutoNum type="arabicPeriod" startAt="6"/>
              <a:tabLst>
                <a:tab pos="723900" algn="l"/>
                <a:tab pos="1069975" algn="l"/>
                <a:tab pos="2967038" algn="l"/>
              </a:tabLst>
            </a:pPr>
            <a:r>
              <a:rPr lang="en-US" sz="1900" dirty="0" smtClean="0"/>
              <a:t>Ammonium </a:t>
            </a:r>
            <a:r>
              <a:rPr lang="en-US" sz="1900" dirty="0"/>
              <a:t>nitrate (</a:t>
            </a:r>
            <a:r>
              <a:rPr lang="en-US" sz="1900" b="1" dirty="0">
                <a:solidFill>
                  <a:srgbClr val="FF0000"/>
                </a:solidFill>
              </a:rPr>
              <a:t>NH</a:t>
            </a:r>
            <a:r>
              <a:rPr lang="en-US" sz="1900" b="1" baseline="-25000" dirty="0">
                <a:solidFill>
                  <a:srgbClr val="FF0000"/>
                </a:solidFill>
              </a:rPr>
              <a:t>4</a:t>
            </a:r>
            <a:r>
              <a:rPr lang="en-US" sz="1900" b="1" dirty="0">
                <a:solidFill>
                  <a:srgbClr val="FF0000"/>
                </a:solidFill>
              </a:rPr>
              <a:t>NO</a:t>
            </a:r>
            <a:r>
              <a:rPr lang="en-US" sz="1900" b="1" baseline="-25000" dirty="0">
                <a:solidFill>
                  <a:srgbClr val="FF0000"/>
                </a:solidFill>
              </a:rPr>
              <a:t>3</a:t>
            </a:r>
            <a:r>
              <a:rPr lang="en-US" sz="1900" dirty="0"/>
              <a:t>) is an </a:t>
            </a:r>
            <a:r>
              <a:rPr lang="en-US" sz="1900" dirty="0" smtClean="0"/>
              <a:t>important </a:t>
            </a:r>
            <a:r>
              <a:rPr lang="en-US" sz="1900" dirty="0" err="1" smtClean="0"/>
              <a:t>fertiliser</a:t>
            </a:r>
            <a:r>
              <a:rPr lang="en-US" sz="1900" dirty="0"/>
              <a:t>. The ions in it can be identified by tests.</a:t>
            </a:r>
          </a:p>
          <a:p>
            <a:pPr marL="361950" indent="-361950">
              <a:buFont typeface="+mj-lt"/>
              <a:buAutoNum type="alphaLcPeriod"/>
              <a:tabLst>
                <a:tab pos="723900" algn="l"/>
                <a:tab pos="1069975" algn="l"/>
                <a:tab pos="2967038" algn="l"/>
              </a:tabLst>
            </a:pPr>
            <a:r>
              <a:rPr lang="en-US" sz="1900" dirty="0" smtClean="0"/>
              <a:t>Name </a:t>
            </a:r>
            <a:r>
              <a:rPr lang="en-US" sz="1900" dirty="0"/>
              <a:t>the cation present, and give its </a:t>
            </a:r>
            <a:r>
              <a:rPr lang="en-US" sz="1900" dirty="0" smtClean="0"/>
              <a:t>formula.</a:t>
            </a:r>
          </a:p>
          <a:p>
            <a:pPr marL="361950" indent="-361950">
              <a:buFont typeface="+mj-lt"/>
              <a:buAutoNum type="alphaLcPeriod"/>
              <a:tabLst>
                <a:tab pos="723900" algn="l"/>
                <a:tab pos="1069975" algn="l"/>
                <a:tab pos="2967038" algn="l"/>
              </a:tabLst>
            </a:pPr>
            <a:r>
              <a:rPr lang="en-US" sz="1900" dirty="0" smtClean="0"/>
              <a:t>Which </a:t>
            </a:r>
            <a:r>
              <a:rPr lang="en-US" sz="1900" dirty="0"/>
              <a:t>of these tests will confirm its presence?</a:t>
            </a:r>
          </a:p>
          <a:p>
            <a:pPr marL="819150" lvl="1" indent="-361950">
              <a:buFont typeface="+mj-lt"/>
              <a:buAutoNum type="alphaLcPeriod"/>
              <a:tabLst>
                <a:tab pos="723900" algn="l"/>
                <a:tab pos="1069975" algn="l"/>
                <a:tab pos="2967038" algn="l"/>
              </a:tabLst>
            </a:pPr>
            <a:r>
              <a:rPr lang="en-US" sz="1900" dirty="0" smtClean="0"/>
              <a:t>When </a:t>
            </a:r>
            <a:r>
              <a:rPr lang="en-US" sz="1900" dirty="0"/>
              <a:t>aqueous sodium hydroxide is added </a:t>
            </a:r>
            <a:r>
              <a:rPr lang="en-US" sz="1900" dirty="0" smtClean="0"/>
              <a:t>to a </a:t>
            </a:r>
            <a:r>
              <a:rPr lang="en-US" sz="1900" dirty="0"/>
              <a:t>solution of the compound, a </a:t>
            </a:r>
            <a:r>
              <a:rPr lang="en-US" sz="1900" dirty="0" smtClean="0"/>
              <a:t>white precipitate </a:t>
            </a:r>
            <a:r>
              <a:rPr lang="en-US" sz="1900" dirty="0"/>
              <a:t>forms. This does not dissolve </a:t>
            </a:r>
            <a:r>
              <a:rPr lang="en-US" sz="1900" dirty="0" smtClean="0"/>
              <a:t>in excess </a:t>
            </a:r>
            <a:r>
              <a:rPr lang="en-US" sz="1900" dirty="0"/>
              <a:t>sodium </a:t>
            </a:r>
            <a:r>
              <a:rPr lang="en-US" sz="1900" dirty="0" smtClean="0"/>
              <a:t>hydroxide.</a:t>
            </a:r>
          </a:p>
          <a:p>
            <a:pPr marL="819150" lvl="1" indent="-361950">
              <a:buFont typeface="+mj-lt"/>
              <a:buAutoNum type="alphaLcPeriod"/>
              <a:tabLst>
                <a:tab pos="723900" algn="l"/>
                <a:tab pos="1069975" algn="l"/>
                <a:tab pos="2967038" algn="l"/>
              </a:tabLst>
            </a:pPr>
            <a:r>
              <a:rPr lang="en-US" sz="1900" dirty="0" smtClean="0"/>
              <a:t>On </a:t>
            </a:r>
            <a:r>
              <a:rPr lang="en-US" sz="1900" dirty="0"/>
              <a:t>heating the solid with solid </a:t>
            </a:r>
            <a:r>
              <a:rPr lang="en-US" sz="1900" dirty="0" smtClean="0"/>
              <a:t>sodium hydroxide</a:t>
            </a:r>
            <a:r>
              <a:rPr lang="en-US" sz="1900" dirty="0"/>
              <a:t>, a gas is given off. It turns </a:t>
            </a:r>
            <a:r>
              <a:rPr lang="en-US" sz="1900" dirty="0" smtClean="0"/>
              <a:t>damp red </a:t>
            </a:r>
            <a:r>
              <a:rPr lang="en-US" sz="1900" dirty="0"/>
              <a:t>litmus paper </a:t>
            </a:r>
            <a:r>
              <a:rPr lang="en-US" sz="1900" dirty="0" smtClean="0"/>
              <a:t>blue.</a:t>
            </a:r>
          </a:p>
          <a:p>
            <a:pPr marL="819150" lvl="1" indent="-361950">
              <a:buFont typeface="+mj-lt"/>
              <a:buAutoNum type="alphaLcPeriod"/>
              <a:tabLst>
                <a:tab pos="723900" algn="l"/>
                <a:tab pos="1069975" algn="l"/>
                <a:tab pos="2967038" algn="l"/>
              </a:tabLst>
            </a:pPr>
            <a:r>
              <a:rPr lang="en-US" sz="1900" dirty="0" smtClean="0"/>
              <a:t>On </a:t>
            </a:r>
            <a:r>
              <a:rPr lang="en-US" sz="1900" dirty="0"/>
              <a:t>heating the solid with dilute </a:t>
            </a:r>
            <a:r>
              <a:rPr lang="en-US" sz="1900" dirty="0" smtClean="0"/>
              <a:t>hydrochloric acid</a:t>
            </a:r>
            <a:r>
              <a:rPr lang="en-US" sz="1900" dirty="0"/>
              <a:t>, a gas is given off. It turns damp </a:t>
            </a:r>
            <a:r>
              <a:rPr lang="en-US" sz="1900" dirty="0" smtClean="0"/>
              <a:t>blue litmus </a:t>
            </a:r>
            <a:r>
              <a:rPr lang="en-US" sz="1900" dirty="0"/>
              <a:t>paper red.</a:t>
            </a:r>
          </a:p>
          <a:p>
            <a:pPr marL="361950" indent="-361950">
              <a:buFont typeface="+mj-lt"/>
              <a:buAutoNum type="alphaLcPeriod"/>
              <a:tabLst>
                <a:tab pos="723900" algn="l"/>
                <a:tab pos="1069975" algn="l"/>
                <a:tab pos="2967038" algn="l"/>
              </a:tabLst>
            </a:pPr>
            <a:r>
              <a:rPr lang="en-US" sz="1900" dirty="0" smtClean="0"/>
              <a:t>Name </a:t>
            </a:r>
            <a:r>
              <a:rPr lang="en-US" sz="1900" dirty="0"/>
              <a:t>the anion present, and give its </a:t>
            </a:r>
            <a:r>
              <a:rPr lang="en-US" sz="1900" dirty="0" smtClean="0"/>
              <a:t>formula. Which </a:t>
            </a:r>
            <a:r>
              <a:rPr lang="en-US" sz="1900" dirty="0"/>
              <a:t>of these tests will confirm its </a:t>
            </a:r>
            <a:r>
              <a:rPr lang="en-US" sz="1900" dirty="0" smtClean="0"/>
              <a:t>presence?</a:t>
            </a:r>
          </a:p>
          <a:p>
            <a:pPr marL="819150" lvl="1" indent="-361950">
              <a:buFont typeface="+mj-lt"/>
              <a:buAutoNum type="alphaLcPeriod"/>
              <a:tabLst>
                <a:tab pos="723900" algn="l"/>
                <a:tab pos="1069975" algn="l"/>
                <a:tab pos="2967038" algn="l"/>
              </a:tabLst>
            </a:pPr>
            <a:r>
              <a:rPr lang="en-US" sz="1900" dirty="0" smtClean="0"/>
              <a:t>When </a:t>
            </a:r>
            <a:r>
              <a:rPr lang="en-US" sz="1900" dirty="0"/>
              <a:t>dilute hydrochloric acid is added </a:t>
            </a:r>
            <a:r>
              <a:rPr lang="en-US" sz="1900" dirty="0" smtClean="0"/>
              <a:t>the solid </a:t>
            </a:r>
            <a:r>
              <a:rPr lang="en-US" sz="1900" dirty="0"/>
              <a:t>fizzes, and releases a gas which </a:t>
            </a:r>
            <a:r>
              <a:rPr lang="en-US" sz="1900" dirty="0" smtClean="0"/>
              <a:t>relights a </a:t>
            </a:r>
            <a:r>
              <a:rPr lang="en-US" sz="1900" dirty="0"/>
              <a:t>glowing </a:t>
            </a:r>
            <a:r>
              <a:rPr lang="en-US" sz="1900" dirty="0" smtClean="0"/>
              <a:t>splint.</a:t>
            </a:r>
          </a:p>
          <a:p>
            <a:pPr marL="819150" lvl="1" indent="-361950">
              <a:buFont typeface="+mj-lt"/>
              <a:buAutoNum type="alphaLcPeriod"/>
              <a:tabLst>
                <a:tab pos="723900" algn="l"/>
                <a:tab pos="1069975" algn="l"/>
                <a:tab pos="2967038" algn="l"/>
              </a:tabLst>
            </a:pPr>
            <a:r>
              <a:rPr lang="en-US" sz="1900" dirty="0" smtClean="0"/>
              <a:t>When </a:t>
            </a:r>
            <a:r>
              <a:rPr lang="en-US" sz="1900" dirty="0"/>
              <a:t>a solution of barium ions is added to </a:t>
            </a:r>
            <a:r>
              <a:rPr lang="en-US" sz="1900" dirty="0" smtClean="0"/>
              <a:t>a solution </a:t>
            </a:r>
            <a:r>
              <a:rPr lang="en-US" sz="1900" dirty="0"/>
              <a:t>of the compound, a white </a:t>
            </a:r>
            <a:r>
              <a:rPr lang="en-US" sz="1900" dirty="0" smtClean="0"/>
              <a:t>precipitate forms.</a:t>
            </a:r>
          </a:p>
          <a:p>
            <a:pPr marL="819150" lvl="1" indent="-361950">
              <a:buFont typeface="+mj-lt"/>
              <a:buAutoNum type="alphaLcPeriod"/>
              <a:tabLst>
                <a:tab pos="723900" algn="l"/>
                <a:tab pos="1069975" algn="l"/>
                <a:tab pos="2967038" algn="l"/>
              </a:tabLst>
            </a:pPr>
            <a:r>
              <a:rPr lang="en-US" sz="1900" dirty="0" smtClean="0"/>
              <a:t>When </a:t>
            </a:r>
            <a:r>
              <a:rPr lang="en-US" sz="1900" dirty="0"/>
              <a:t>sodium hydroxide solution </a:t>
            </a:r>
            <a:r>
              <a:rPr lang="en-US" sz="1900" dirty="0" smtClean="0"/>
              <a:t>and </a:t>
            </a:r>
            <a:r>
              <a:rPr lang="en-US" sz="1900" dirty="0" err="1" smtClean="0"/>
              <a:t>aluminium</a:t>
            </a:r>
            <a:r>
              <a:rPr lang="en-US" sz="1900" dirty="0" smtClean="0"/>
              <a:t> </a:t>
            </a:r>
            <a:r>
              <a:rPr lang="en-US" sz="1900" dirty="0"/>
              <a:t>foil are added to the </a:t>
            </a:r>
            <a:r>
              <a:rPr lang="en-US" sz="1900" dirty="0" smtClean="0"/>
              <a:t>solid, ammonia </a:t>
            </a:r>
            <a:r>
              <a:rPr lang="en-US" sz="1900" dirty="0"/>
              <a:t>is given off after gentle heating.</a:t>
            </a:r>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289</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6324298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dirty="0" smtClean="0"/>
              <a:t>1 – Assessment Structure</a:t>
            </a:r>
            <a:endParaRPr lang="en-GB" b="1" dirty="0" smtClean="0"/>
          </a:p>
        </p:txBody>
      </p:sp>
      <p:sp>
        <p:nvSpPr>
          <p:cNvPr id="34" name="Rectangle 33"/>
          <p:cNvSpPr/>
          <p:nvPr/>
        </p:nvSpPr>
        <p:spPr>
          <a:xfrm>
            <a:off x="323527" y="1124744"/>
            <a:ext cx="8424935" cy="446276"/>
          </a:xfrm>
          <a:prstGeom prst="rect">
            <a:avLst/>
          </a:prstGeom>
        </p:spPr>
        <p:txBody>
          <a:bodyPr wrap="square">
            <a:spAutoFit/>
          </a:bodyPr>
          <a:lstStyle/>
          <a:p>
            <a:pPr>
              <a:buClr>
                <a:srgbClr val="0070C0"/>
              </a:buClr>
            </a:pPr>
            <a:r>
              <a:rPr lang="en-US" sz="2300" dirty="0"/>
              <a:t>All candidates </a:t>
            </a:r>
            <a:r>
              <a:rPr lang="en-US" sz="2300" dirty="0" smtClean="0"/>
              <a:t>take.</a:t>
            </a:r>
            <a:endParaRPr lang="en-US" sz="2300" dirty="0"/>
          </a:p>
        </p:txBody>
      </p:sp>
      <p:graphicFrame>
        <p:nvGraphicFramePr>
          <p:cNvPr id="3" name="Table 2"/>
          <p:cNvGraphicFramePr>
            <a:graphicFrameLocks noGrp="1"/>
          </p:cNvGraphicFramePr>
          <p:nvPr>
            <p:extLst>
              <p:ext uri="{D42A27DB-BD31-4B8C-83A1-F6EECF244321}">
                <p14:modId xmlns:p14="http://schemas.microsoft.com/office/powerpoint/2010/main" val="2723179325"/>
              </p:ext>
            </p:extLst>
          </p:nvPr>
        </p:nvGraphicFramePr>
        <p:xfrm>
          <a:off x="331250" y="1623784"/>
          <a:ext cx="8417211" cy="4145280"/>
        </p:xfrm>
        <a:graphic>
          <a:graphicData uri="http://schemas.openxmlformats.org/drawingml/2006/table">
            <a:tbl>
              <a:tblPr firstRow="1" bandRow="1">
                <a:tableStyleId>{5C22544A-7EE6-4342-B048-85BDC9FD1C3A}</a:tableStyleId>
              </a:tblPr>
              <a:tblGrid>
                <a:gridCol w="4168742"/>
                <a:gridCol w="216024"/>
                <a:gridCol w="4032445"/>
              </a:tblGrid>
              <a:tr h="360040">
                <a:tc>
                  <a:txBody>
                    <a:bodyPr/>
                    <a:lstStyle/>
                    <a:p>
                      <a:r>
                        <a:rPr lang="en-GB" sz="2000" b="1" dirty="0" smtClean="0">
                          <a:latin typeface="Arial" panose="020B0604020202020204" pitchFamily="34" charset="0"/>
                          <a:cs typeface="Arial" panose="020B0604020202020204" pitchFamily="34" charset="0"/>
                        </a:rPr>
                        <a:t>Either:</a:t>
                      </a:r>
                      <a:endParaRPr lang="en-GB" sz="2000" b="1" dirty="0">
                        <a:latin typeface="Arial" panose="020B0604020202020204" pitchFamily="34" charset="0"/>
                        <a:cs typeface="Arial" panose="020B0604020202020204" pitchFamily="34" charset="0"/>
                      </a:endParaRPr>
                    </a:p>
                  </a:txBody>
                  <a:tcPr>
                    <a:lnR w="12700" cap="flat" cmpd="sng" algn="ctr">
                      <a:noFill/>
                      <a:prstDash val="solid"/>
                      <a:round/>
                      <a:headEnd type="none" w="med" len="med"/>
                      <a:tailEnd type="none" w="med" len="med"/>
                    </a:lnR>
                  </a:tcPr>
                </a:tc>
                <a:tc>
                  <a:txBody>
                    <a:bodyPr/>
                    <a:lstStyle/>
                    <a:p>
                      <a:endParaRPr lang="en-GB" sz="2000" b="1"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lang="en-GB" sz="2000" b="1" dirty="0" smtClean="0">
                          <a:latin typeface="Arial" panose="020B0604020202020204" pitchFamily="34" charset="0"/>
                          <a:cs typeface="Arial" panose="020B0604020202020204" pitchFamily="34" charset="0"/>
                        </a:rPr>
                        <a:t>Or:</a:t>
                      </a:r>
                      <a:endParaRPr lang="en-GB" sz="2000" b="1" dirty="0">
                        <a:latin typeface="Arial" panose="020B0604020202020204" pitchFamily="34" charset="0"/>
                        <a:cs typeface="Arial" panose="020B0604020202020204" pitchFamily="34" charset="0"/>
                      </a:endParaRPr>
                    </a:p>
                  </a:txBody>
                  <a:tcPr>
                    <a:lnL w="12700" cmpd="sng">
                      <a:noFill/>
                    </a:lnL>
                  </a:tcPr>
                </a:tc>
              </a:tr>
              <a:tr h="1584176">
                <a:tc>
                  <a:txBody>
                    <a:bodyPr/>
                    <a:lstStyle/>
                    <a:p>
                      <a:r>
                        <a:rPr kumimoji="0" lang="en-US" sz="2000" b="1" i="0" u="none" strike="noStrike" kern="1200" baseline="0" dirty="0" smtClean="0">
                          <a:solidFill>
                            <a:schemeClr val="dk1"/>
                          </a:solidFill>
                          <a:latin typeface="Arial" panose="020B0604020202020204" pitchFamily="34" charset="0"/>
                          <a:ea typeface="+mn-ea"/>
                          <a:cs typeface="Arial" panose="020B0604020202020204" pitchFamily="34" charset="0"/>
                        </a:rPr>
                        <a:t>Paper 5 </a:t>
                      </a:r>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1 hour 15 minutes</a:t>
                      </a:r>
                    </a:p>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Practical Test</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test assessment objective AO3.</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Questions will be based on the experimental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skills in Section 7.</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The paper is structured to assess grade ranges</a:t>
                      </a:r>
                    </a:p>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A*–G.</a:t>
                      </a:r>
                    </a:p>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40 marks</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be weighted at 20% of the final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total mark.</a:t>
                      </a:r>
                      <a:endParaRPr lang="en-GB" sz="2000" dirty="0">
                        <a:latin typeface="Arial" panose="020B0604020202020204" pitchFamily="34" charset="0"/>
                        <a:cs typeface="Arial" panose="020B0604020202020204" pitchFamily="34" charset="0"/>
                      </a:endParaRPr>
                    </a:p>
                  </a:txBody>
                  <a:tcPr>
                    <a:lnR w="12700" cmpd="sng">
                      <a:noFill/>
                    </a:lnR>
                  </a:tcPr>
                </a:tc>
                <a:tc>
                  <a:txBody>
                    <a:bodyPr/>
                    <a:lstStyle/>
                    <a:p>
                      <a:endParaRPr lang="en-GB" sz="2000" dirty="0">
                        <a:latin typeface="Arial" panose="020B0604020202020204" pitchFamily="34" charset="0"/>
                        <a:cs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kumimoji="0" lang="en-GB" sz="2000" b="1" i="0" u="none" strike="noStrike" kern="1200" baseline="0" dirty="0" smtClean="0">
                          <a:solidFill>
                            <a:schemeClr val="dk1"/>
                          </a:solidFill>
                          <a:latin typeface="Arial" panose="020B0604020202020204" pitchFamily="34" charset="0"/>
                          <a:ea typeface="+mn-ea"/>
                          <a:cs typeface="Arial" panose="020B0604020202020204" pitchFamily="34" charset="0"/>
                        </a:rPr>
                        <a:t>Paper 6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1 hour</a:t>
                      </a:r>
                    </a:p>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Alternative to Practical</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test assessment objective AO3.</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Questions will be based on the experimental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skills in Section 7.</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The paper is structured to assess grade ranges</a:t>
                      </a:r>
                    </a:p>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A*–G.</a:t>
                      </a:r>
                    </a:p>
                    <a:p>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40 marks</a:t>
                      </a:r>
                    </a:p>
                    <a:p>
                      <a:r>
                        <a:rPr kumimoji="0" lang="en-US" sz="2000" b="0" i="0" u="none" strike="noStrike" kern="1200" baseline="0" dirty="0" smtClean="0">
                          <a:solidFill>
                            <a:schemeClr val="dk1"/>
                          </a:solidFill>
                          <a:latin typeface="Arial" panose="020B0604020202020204" pitchFamily="34" charset="0"/>
                          <a:ea typeface="+mn-ea"/>
                          <a:cs typeface="Arial" panose="020B0604020202020204" pitchFamily="34" charset="0"/>
                        </a:rPr>
                        <a:t>This paper will be weighted at 20% of the final </a:t>
                      </a:r>
                      <a:r>
                        <a:rPr kumimoji="0" lang="en-GB" sz="2000" b="0" i="0" u="none" strike="noStrike" kern="1200" baseline="0" dirty="0" smtClean="0">
                          <a:solidFill>
                            <a:schemeClr val="dk1"/>
                          </a:solidFill>
                          <a:latin typeface="Arial" panose="020B0604020202020204" pitchFamily="34" charset="0"/>
                          <a:ea typeface="+mn-ea"/>
                          <a:cs typeface="Arial" panose="020B0604020202020204" pitchFamily="34" charset="0"/>
                        </a:rPr>
                        <a:t>total mark.</a:t>
                      </a:r>
                      <a:endParaRPr lang="en-GB" sz="2000" dirty="0">
                        <a:latin typeface="Arial" panose="020B0604020202020204" pitchFamily="34" charset="0"/>
                        <a:cs typeface="Arial" panose="020B0604020202020204" pitchFamily="34" charset="0"/>
                      </a:endParaRPr>
                    </a:p>
                  </a:txBody>
                  <a:tcPr>
                    <a:lnL w="12700" cmpd="sng">
                      <a:noFill/>
                    </a:lnL>
                  </a:tcPr>
                </a:tc>
              </a:tr>
            </a:tbl>
          </a:graphicData>
        </a:graphic>
      </p:graphicFrame>
    </p:spTree>
    <p:extLst>
      <p:ext uri="{BB962C8B-B14F-4D97-AF65-F5344CB8AC3E}">
        <p14:creationId xmlns:p14="http://schemas.microsoft.com/office/powerpoint/2010/main" val="789585626"/>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sz="3600" dirty="0" smtClean="0"/>
              <a:t>19 – Revision Questions – All Students</a:t>
            </a:r>
            <a:endParaRPr lang="en-GB" sz="3600" b="1" dirty="0" smtClean="0"/>
          </a:p>
        </p:txBody>
      </p:sp>
      <p:sp>
        <p:nvSpPr>
          <p:cNvPr id="6" name="Rectangle 33"/>
          <p:cNvSpPr/>
          <p:nvPr/>
        </p:nvSpPr>
        <p:spPr>
          <a:xfrm>
            <a:off x="179512" y="1131713"/>
            <a:ext cx="8712968" cy="55800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rgbClr val="F7D9DA"/>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Font typeface="+mj-lt"/>
              <a:buAutoNum type="arabicPeriod" startAt="7"/>
              <a:tabLst>
                <a:tab pos="723900" algn="l"/>
                <a:tab pos="1069975" algn="l"/>
                <a:tab pos="2967038" algn="l"/>
              </a:tabLst>
            </a:pPr>
            <a:r>
              <a:rPr lang="en-US" sz="1900" dirty="0" smtClean="0"/>
              <a:t>A </a:t>
            </a:r>
            <a:r>
              <a:rPr lang="en-US" sz="1900" dirty="0"/>
              <a:t>sample of mineral water contained </a:t>
            </a:r>
            <a:r>
              <a:rPr lang="en-US" sz="1900" dirty="0" smtClean="0"/>
              <a:t/>
            </a:r>
            <a:br>
              <a:rPr lang="en-US" sz="1900" dirty="0" smtClean="0"/>
            </a:br>
            <a:r>
              <a:rPr lang="en-US" sz="1900" dirty="0" smtClean="0"/>
              <a:t>these </a:t>
            </a:r>
            <a:r>
              <a:rPr lang="en-US" sz="1900" dirty="0"/>
              <a:t>ions</a:t>
            </a:r>
            <a:r>
              <a:rPr lang="en-US" sz="1900" dirty="0" smtClean="0"/>
              <a:t>:</a:t>
            </a:r>
          </a:p>
          <a:p>
            <a:pPr marL="361950" indent="-361950">
              <a:buFont typeface="+mj-lt"/>
              <a:buAutoNum type="alphaLcPeriod"/>
              <a:tabLst>
                <a:tab pos="723900" algn="l"/>
                <a:tab pos="1069975" algn="l"/>
                <a:tab pos="2967038" algn="l"/>
              </a:tabLst>
            </a:pPr>
            <a:r>
              <a:rPr lang="en-US" sz="1900" dirty="0" smtClean="0"/>
              <a:t>Make </a:t>
            </a:r>
            <a:r>
              <a:rPr lang="en-US" sz="1900" dirty="0"/>
              <a:t>two lists, one for the anions and </a:t>
            </a:r>
            <a:r>
              <a:rPr lang="en-US" sz="1900" dirty="0" smtClean="0"/>
              <a:t/>
            </a:r>
            <a:br>
              <a:rPr lang="en-US" sz="1900" dirty="0" smtClean="0"/>
            </a:br>
            <a:r>
              <a:rPr lang="en-US" sz="1900" dirty="0" smtClean="0"/>
              <a:t>the other for </a:t>
            </a:r>
            <a:r>
              <a:rPr lang="en-US" sz="1900" dirty="0"/>
              <a:t>the cations present in this </a:t>
            </a:r>
            <a:r>
              <a:rPr lang="en-US" sz="1900" dirty="0" smtClean="0"/>
              <a:t/>
            </a:r>
            <a:br>
              <a:rPr lang="en-US" sz="1900" dirty="0" smtClean="0"/>
            </a:br>
            <a:r>
              <a:rPr lang="en-US" sz="1900" dirty="0" smtClean="0"/>
              <a:t>mineral </a:t>
            </a:r>
            <a:r>
              <a:rPr lang="en-US" sz="1900" dirty="0"/>
              <a:t>water.</a:t>
            </a:r>
          </a:p>
          <a:p>
            <a:pPr marL="361950" indent="-361950">
              <a:buFont typeface="+mj-lt"/>
              <a:buAutoNum type="alphaLcPeriod"/>
              <a:tabLst>
                <a:tab pos="723900" algn="l"/>
                <a:tab pos="1069975" algn="l"/>
                <a:tab pos="2967038" algn="l"/>
              </a:tabLst>
            </a:pPr>
            <a:r>
              <a:rPr lang="en-US" sz="1900" dirty="0" err="1" smtClean="0"/>
              <a:t>i</a:t>
            </a:r>
            <a:r>
              <a:rPr lang="en-US" sz="1900" dirty="0" smtClean="0"/>
              <a:t> </a:t>
            </a:r>
            <a:r>
              <a:rPr lang="en-US" sz="1900" dirty="0"/>
              <a:t>Which metal ion is present in the </a:t>
            </a:r>
            <a:r>
              <a:rPr lang="en-US" sz="1900" dirty="0" smtClean="0"/>
              <a:t/>
            </a:r>
            <a:br>
              <a:rPr lang="en-US" sz="1900" dirty="0" smtClean="0"/>
            </a:br>
            <a:r>
              <a:rPr lang="en-US" sz="1900" dirty="0" smtClean="0"/>
              <a:t>highest concentration?</a:t>
            </a:r>
            <a:br>
              <a:rPr lang="en-US" sz="1900" dirty="0" smtClean="0"/>
            </a:br>
            <a:r>
              <a:rPr lang="en-US" sz="1900" dirty="0" smtClean="0"/>
              <a:t>ii </a:t>
            </a:r>
            <a:r>
              <a:rPr lang="en-US" sz="1900" dirty="0"/>
              <a:t>What mass of that metal would be </a:t>
            </a:r>
            <a:r>
              <a:rPr lang="en-US" sz="1900" dirty="0" smtClean="0"/>
              <a:t/>
            </a:r>
            <a:br>
              <a:rPr lang="en-US" sz="1900" dirty="0" smtClean="0"/>
            </a:br>
            <a:r>
              <a:rPr lang="en-US" sz="1900" dirty="0" smtClean="0"/>
              <a:t>present in a </a:t>
            </a:r>
            <a:r>
              <a:rPr lang="en-US" sz="1900" dirty="0"/>
              <a:t>small bottle of water, </a:t>
            </a:r>
            <a:r>
              <a:rPr lang="en-US" sz="1900" dirty="0" smtClean="0"/>
              <a:t/>
            </a:r>
            <a:br>
              <a:rPr lang="en-US" sz="1900" dirty="0" smtClean="0"/>
            </a:br>
            <a:r>
              <a:rPr lang="en-US" sz="1900" dirty="0" smtClean="0"/>
              <a:t>volume 50 </a:t>
            </a:r>
            <a:r>
              <a:rPr lang="en-US" sz="1900" dirty="0"/>
              <a:t>cm</a:t>
            </a:r>
            <a:r>
              <a:rPr lang="en-US" sz="1900" baseline="30000" dirty="0"/>
              <a:t>3</a:t>
            </a:r>
            <a:r>
              <a:rPr lang="en-US" sz="1900" dirty="0"/>
              <a:t>?</a:t>
            </a:r>
          </a:p>
          <a:p>
            <a:pPr marL="361950" indent="-361950">
              <a:buFont typeface="+mj-lt"/>
              <a:buAutoNum type="alphaLcPeriod"/>
              <a:tabLst>
                <a:tab pos="723900" algn="l"/>
                <a:tab pos="1069975" algn="l"/>
                <a:tab pos="2967038" algn="l"/>
              </a:tabLst>
            </a:pPr>
            <a:r>
              <a:rPr lang="en-US" sz="1900" dirty="0" smtClean="0"/>
              <a:t>Which </a:t>
            </a:r>
            <a:r>
              <a:rPr lang="en-US" sz="1900" dirty="0"/>
              <a:t>of the ions will react with </a:t>
            </a:r>
            <a:r>
              <a:rPr lang="en-US" sz="1900" dirty="0" smtClean="0"/>
              <a:t/>
            </a:r>
            <a:br>
              <a:rPr lang="en-US" sz="1900" dirty="0" smtClean="0"/>
            </a:br>
            <a:r>
              <a:rPr lang="en-US" sz="1900" dirty="0" smtClean="0"/>
              <a:t>barium nitrate solution </a:t>
            </a:r>
            <a:r>
              <a:rPr lang="en-US" sz="1900" dirty="0"/>
              <a:t>to give a </a:t>
            </a:r>
            <a:r>
              <a:rPr lang="en-US" sz="1900" dirty="0" smtClean="0"/>
              <a:t/>
            </a:r>
            <a:br>
              <a:rPr lang="en-US" sz="1900" dirty="0" smtClean="0"/>
            </a:br>
            <a:r>
              <a:rPr lang="en-US" sz="1900" dirty="0" smtClean="0"/>
              <a:t>white </a:t>
            </a:r>
            <a:r>
              <a:rPr lang="en-US" sz="1900" dirty="0"/>
              <a:t>precipitate?</a:t>
            </a:r>
          </a:p>
          <a:p>
            <a:pPr marL="361950" indent="-361950">
              <a:buFont typeface="+mj-lt"/>
              <a:buAutoNum type="alphaLcPeriod"/>
              <a:tabLst>
                <a:tab pos="723900" algn="l"/>
                <a:tab pos="1069975" algn="l"/>
                <a:tab pos="2967038" algn="l"/>
              </a:tabLst>
            </a:pPr>
            <a:r>
              <a:rPr lang="en-US" sz="1900" dirty="0" smtClean="0"/>
              <a:t>Of </a:t>
            </a:r>
            <a:r>
              <a:rPr lang="en-US" sz="1900" dirty="0"/>
              <a:t>the metal ions, only calcium can be </a:t>
            </a:r>
            <a:r>
              <a:rPr lang="en-US" sz="1900" dirty="0" smtClean="0"/>
              <a:t/>
            </a:r>
            <a:br>
              <a:rPr lang="en-US" sz="1900" dirty="0" smtClean="0"/>
            </a:br>
            <a:r>
              <a:rPr lang="en-US" sz="1900" dirty="0" smtClean="0"/>
              <a:t>identified by </a:t>
            </a:r>
            <a:r>
              <a:rPr lang="en-US" sz="1900" dirty="0"/>
              <a:t>a precipitation test. Why is </a:t>
            </a:r>
            <a:r>
              <a:rPr lang="en-US" sz="1900" dirty="0" smtClean="0"/>
              <a:t/>
            </a:r>
            <a:br>
              <a:rPr lang="en-US" sz="1900" dirty="0" smtClean="0"/>
            </a:br>
            <a:r>
              <a:rPr lang="en-US" sz="1900" dirty="0" smtClean="0"/>
              <a:t>this</a:t>
            </a:r>
            <a:r>
              <a:rPr lang="en-US" sz="1900" dirty="0"/>
              <a:t>?</a:t>
            </a:r>
          </a:p>
          <a:p>
            <a:pPr marL="361950" indent="-361950">
              <a:buFont typeface="+mj-lt"/>
              <a:buAutoNum type="alphaLcPeriod"/>
              <a:tabLst>
                <a:tab pos="723900" algn="l"/>
                <a:tab pos="1069975" algn="l"/>
                <a:tab pos="2967038" algn="l"/>
              </a:tabLst>
            </a:pPr>
            <a:r>
              <a:rPr lang="en-US" sz="1900" dirty="0" smtClean="0"/>
              <a:t>A </a:t>
            </a:r>
            <a:r>
              <a:rPr lang="en-US" sz="1900" dirty="0"/>
              <a:t>sample of the water is heated with </a:t>
            </a:r>
            <a:r>
              <a:rPr lang="en-US" sz="1900" dirty="0" smtClean="0"/>
              <a:t>sodium hydroxide </a:t>
            </a:r>
            <a:r>
              <a:rPr lang="en-US" sz="1900" dirty="0"/>
              <a:t>and </a:t>
            </a:r>
            <a:r>
              <a:rPr lang="en-US" sz="1900" dirty="0" err="1"/>
              <a:t>aluminium</a:t>
            </a:r>
            <a:r>
              <a:rPr lang="en-US" sz="1900" dirty="0"/>
              <a:t> foil. Ammonia </a:t>
            </a:r>
            <a:r>
              <a:rPr lang="en-US" sz="1900" dirty="0" smtClean="0"/>
              <a:t>gas could </a:t>
            </a:r>
            <a:r>
              <a:rPr lang="en-US" sz="1900" dirty="0"/>
              <a:t>not be identified, even though the </a:t>
            </a:r>
            <a:r>
              <a:rPr lang="en-US" sz="1900" dirty="0" smtClean="0"/>
              <a:t>nitrate ion </a:t>
            </a:r>
            <a:r>
              <a:rPr lang="en-US" sz="1900" dirty="0"/>
              <a:t>is </a:t>
            </a:r>
            <a:r>
              <a:rPr lang="en-US" sz="1900" dirty="0" smtClean="0"/>
              <a:t/>
            </a:r>
            <a:br>
              <a:rPr lang="en-US" sz="1900" dirty="0" smtClean="0"/>
            </a:br>
            <a:r>
              <a:rPr lang="en-US" sz="1900" dirty="0" smtClean="0"/>
              <a:t>present</a:t>
            </a:r>
            <a:r>
              <a:rPr lang="en-US" sz="1900" dirty="0"/>
              <a:t>. Suggest a reason.</a:t>
            </a:r>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289</a:t>
            </a:r>
            <a:endParaRPr lang="en-GB" sz="11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8410513"/>
              </p:ext>
            </p:extLst>
          </p:nvPr>
        </p:nvGraphicFramePr>
        <p:xfrm>
          <a:off x="5148064" y="1196752"/>
          <a:ext cx="3624064" cy="4138423"/>
        </p:xfrm>
        <a:graphic>
          <a:graphicData uri="http://schemas.openxmlformats.org/drawingml/2006/table">
            <a:tbl>
              <a:tblPr firstRow="1" bandRow="1">
                <a:tableStyleId>{793D81CF-94F2-401A-BA57-92F5A7B2D0C5}</a:tableStyleId>
              </a:tblPr>
              <a:tblGrid>
                <a:gridCol w="1656184"/>
                <a:gridCol w="1967880"/>
              </a:tblGrid>
              <a:tr h="576064">
                <a:tc>
                  <a:txBody>
                    <a:bodyPr/>
                    <a:lstStyle/>
                    <a:p>
                      <a:r>
                        <a:rPr lang="en-IE" sz="1600" dirty="0" smtClean="0">
                          <a:latin typeface="Arial" panose="020B0604020202020204" pitchFamily="34" charset="0"/>
                          <a:cs typeface="Arial" panose="020B0604020202020204" pitchFamily="34" charset="0"/>
                        </a:rPr>
                        <a:t>Name of Ion</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smtClean="0">
                          <a:latin typeface="Arial" panose="020B0604020202020204" pitchFamily="34" charset="0"/>
                          <a:cs typeface="Arial" panose="020B0604020202020204" pitchFamily="34" charset="0"/>
                        </a:rPr>
                        <a:t>Concentration</a:t>
                      </a:r>
                    </a:p>
                    <a:p>
                      <a:pPr algn="ctr"/>
                      <a:r>
                        <a:rPr lang="en-GB" sz="1600" dirty="0" smtClean="0">
                          <a:latin typeface="Arial" panose="020B0604020202020204" pitchFamily="34" charset="0"/>
                          <a:cs typeface="Arial" panose="020B0604020202020204" pitchFamily="34" charset="0"/>
                        </a:rPr>
                        <a:t>(milligrams / dm</a:t>
                      </a:r>
                      <a:r>
                        <a:rPr lang="en-GB" sz="1600" baseline="30000" dirty="0" smtClean="0">
                          <a:latin typeface="Arial" panose="020B0604020202020204" pitchFamily="34" charset="0"/>
                          <a:cs typeface="Arial" panose="020B0604020202020204" pitchFamily="34" charset="0"/>
                        </a:rPr>
                        <a:t>3</a:t>
                      </a:r>
                      <a:r>
                        <a:rPr lang="en-GB" sz="1600" dirty="0" smtClean="0">
                          <a:latin typeface="Arial" panose="020B0604020202020204" pitchFamily="34" charset="0"/>
                          <a:cs typeface="Arial" panose="020B0604020202020204" pitchFamily="34" charset="0"/>
                        </a:rPr>
                        <a:t>)</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895">
                <a:tc>
                  <a:txBody>
                    <a:bodyPr/>
                    <a:lstStyle/>
                    <a:p>
                      <a:r>
                        <a:rPr lang="en-IE" sz="1600" dirty="0" smtClean="0">
                          <a:latin typeface="Arial" panose="020B0604020202020204" pitchFamily="34" charset="0"/>
                          <a:cs typeface="Arial" panose="020B0604020202020204" pitchFamily="34" charset="0"/>
                        </a:rPr>
                        <a:t>Calcium</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55</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895">
                <a:tc>
                  <a:txBody>
                    <a:bodyPr/>
                    <a:lstStyle/>
                    <a:p>
                      <a:r>
                        <a:rPr lang="en-IE" sz="1600" dirty="0" smtClean="0">
                          <a:latin typeface="Arial" panose="020B0604020202020204" pitchFamily="34" charset="0"/>
                          <a:cs typeface="Arial" panose="020B0604020202020204" pitchFamily="34" charset="0"/>
                        </a:rPr>
                        <a:t>Chloride</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27</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4038">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hydrogen carbonate</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148</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895">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magnesium</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19</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895">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nitrate</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0.05</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895">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potassium</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895">
                <a:tc>
                  <a:txBody>
                    <a:bodyPr/>
                    <a:lstStyle/>
                    <a:p>
                      <a:r>
                        <a:rPr kumimoji="0" lang="en-GB" sz="1600" b="0" i="0" u="none" strike="noStrike" kern="1200" baseline="0" dirty="0" smtClean="0">
                          <a:solidFill>
                            <a:schemeClr val="dk1"/>
                          </a:solidFill>
                          <a:latin typeface="Arial" panose="020B0604020202020204" pitchFamily="34" charset="0"/>
                          <a:ea typeface="+mn-ea"/>
                          <a:cs typeface="Arial" panose="020B0604020202020204" pitchFamily="34" charset="0"/>
                        </a:rPr>
                        <a:t>Sodium</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24</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7895">
                <a:tc>
                  <a:txBody>
                    <a:bodyPr/>
                    <a:lstStyle/>
                    <a:p>
                      <a:r>
                        <a:rPr kumimoji="0" lang="en-GB" sz="1600" b="0" i="0" u="none" strike="noStrike" kern="1200" baseline="0" dirty="0" err="1" smtClean="0">
                          <a:solidFill>
                            <a:schemeClr val="dk1"/>
                          </a:solidFill>
                          <a:latin typeface="Arial" panose="020B0604020202020204" pitchFamily="34" charset="0"/>
                          <a:ea typeface="+mn-ea"/>
                          <a:cs typeface="Arial" panose="020B0604020202020204" pitchFamily="34" charset="0"/>
                        </a:rPr>
                        <a:t>sulfate</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1600" dirty="0" smtClean="0">
                          <a:latin typeface="Arial" panose="020B0604020202020204" pitchFamily="34" charset="0"/>
                          <a:cs typeface="Arial" panose="020B0604020202020204" pitchFamily="34" charset="0"/>
                        </a:rPr>
                        <a:t>13</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63573671"/>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19.1 – Workbook Questions</a:t>
            </a:r>
            <a:endParaRPr lang="en-GB" b="1" dirty="0" smtClean="0"/>
          </a:p>
        </p:txBody>
      </p:sp>
      <p:sp>
        <p:nvSpPr>
          <p:cNvPr id="6" name="Rectangle 33"/>
          <p:cNvSpPr/>
          <p:nvPr/>
        </p:nvSpPr>
        <p:spPr>
          <a:xfrm>
            <a:off x="179512" y="1131713"/>
            <a:ext cx="8784976" cy="5324535"/>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a:buClr>
                <a:srgbClr val="C00000"/>
              </a:buClr>
              <a:tabLst>
                <a:tab pos="809625" algn="l"/>
                <a:tab pos="2605088" algn="l"/>
                <a:tab pos="8523288" algn="r"/>
              </a:tabLst>
            </a:pPr>
            <a:r>
              <a:rPr lang="en-US" sz="2000" dirty="0" smtClean="0"/>
              <a:t>When planning an experiment, you have to think about what things you can change (the variables) and what things you can measure.</a:t>
            </a:r>
          </a:p>
          <a:p>
            <a:pPr marL="342900" indent="-342900">
              <a:buClr>
                <a:srgbClr val="C00000"/>
              </a:buClr>
              <a:buFont typeface="Wingdings" panose="05000000000000000000" pitchFamily="2" charset="2"/>
              <a:buChar char="§"/>
              <a:tabLst>
                <a:tab pos="809625" algn="l"/>
                <a:tab pos="2605088" algn="l"/>
                <a:tab pos="8523288" algn="r"/>
              </a:tabLst>
            </a:pPr>
            <a:r>
              <a:rPr lang="en-US" sz="2000" dirty="0" smtClean="0"/>
              <a:t>The variable that you choose the values for is the </a:t>
            </a:r>
            <a:r>
              <a:rPr lang="en-US" sz="2000" i="1" dirty="0" smtClean="0"/>
              <a:t>independent variable</a:t>
            </a:r>
            <a:r>
              <a:rPr lang="en-US" sz="2000" dirty="0" smtClean="0"/>
              <a:t>, e.g. 10 s, 20 s, 30 s, and so on.</a:t>
            </a:r>
          </a:p>
          <a:p>
            <a:pPr marL="342900" indent="-342900">
              <a:buClr>
                <a:srgbClr val="C00000"/>
              </a:buClr>
              <a:buFont typeface="Wingdings" panose="05000000000000000000" pitchFamily="2" charset="2"/>
              <a:buChar char="§"/>
              <a:tabLst>
                <a:tab pos="809625" algn="l"/>
                <a:tab pos="2605088" algn="l"/>
                <a:tab pos="8523288" algn="r"/>
              </a:tabLst>
            </a:pPr>
            <a:r>
              <a:rPr lang="en-US" sz="2000" dirty="0" smtClean="0"/>
              <a:t>The variable that you measure at each of these values is the </a:t>
            </a:r>
            <a:r>
              <a:rPr lang="en-US" sz="2000" i="1" dirty="0" smtClean="0"/>
              <a:t>dependent variable</a:t>
            </a:r>
            <a:r>
              <a:rPr lang="en-US" sz="2000" dirty="0" smtClean="0"/>
              <a:t>, e.g. 15 cm3 gas at 10 s, 28 cm3 gas at 20 s, and so on.</a:t>
            </a:r>
          </a:p>
          <a:p>
            <a:pPr marL="342900" indent="-342900">
              <a:buClr>
                <a:srgbClr val="C00000"/>
              </a:buClr>
              <a:buFont typeface="Wingdings" panose="05000000000000000000" pitchFamily="2" charset="2"/>
              <a:buChar char="§"/>
              <a:tabLst>
                <a:tab pos="809625" algn="l"/>
                <a:tab pos="2605088" algn="l"/>
                <a:tab pos="8523288" algn="r"/>
              </a:tabLst>
            </a:pPr>
            <a:r>
              <a:rPr lang="en-US" sz="2000" dirty="0" smtClean="0"/>
              <a:t>All the other values, which have to be kept constant to make the experiment a fair test, are the control variables. Identify the three types of variable in each of these experiments.</a:t>
            </a:r>
          </a:p>
          <a:p>
            <a:pPr marL="361950" indent="-361950">
              <a:buClr>
                <a:srgbClr val="C00000"/>
              </a:buClr>
              <a:buFont typeface="+mj-lt"/>
              <a:buAutoNum type="arabicPeriod"/>
              <a:tabLst>
                <a:tab pos="809625" algn="l"/>
                <a:tab pos="2605088" algn="l"/>
                <a:tab pos="8523288" algn="r"/>
              </a:tabLst>
            </a:pPr>
            <a:r>
              <a:rPr lang="en-US" sz="2000" dirty="0" smtClean="0"/>
              <a:t>The effect of temperature on the rate of reaction of hydrochloric acid with calcium carbonate by measuring the volume of carbon dioxide released at 10 s intervals.</a:t>
            </a:r>
            <a:br>
              <a:rPr lang="en-US" sz="2000" dirty="0" smtClean="0"/>
            </a:br>
            <a:r>
              <a:rPr lang="en-US" sz="2000" b="1" dirty="0" smtClean="0"/>
              <a:t>a.</a:t>
            </a:r>
            <a:r>
              <a:rPr lang="en-US" sz="2000" dirty="0" smtClean="0"/>
              <a:t> Independent variable: __________________________________	 [1]</a:t>
            </a:r>
            <a:br>
              <a:rPr lang="en-US" sz="2000" dirty="0" smtClean="0"/>
            </a:br>
            <a:r>
              <a:rPr lang="en-US" sz="2000" b="1" dirty="0" smtClean="0"/>
              <a:t>b.</a:t>
            </a:r>
            <a:r>
              <a:rPr lang="en-US" sz="2000" dirty="0" smtClean="0"/>
              <a:t> Dependent variable:____________________________________	 [1]</a:t>
            </a:r>
            <a:br>
              <a:rPr lang="en-US" sz="2000" dirty="0" smtClean="0"/>
            </a:br>
            <a:r>
              <a:rPr lang="en-US" sz="2000" b="1" dirty="0" smtClean="0"/>
              <a:t>c.</a:t>
            </a:r>
            <a:r>
              <a:rPr lang="en-US" sz="2000" dirty="0" smtClean="0"/>
              <a:t> Control variables: _______________________________________</a:t>
            </a:r>
            <a:br>
              <a:rPr lang="en-US" sz="2000" dirty="0" smtClean="0"/>
            </a:br>
            <a:r>
              <a:rPr lang="en-US" sz="2000" dirty="0" smtClean="0"/>
              <a:t>_______________________________________________________</a:t>
            </a:r>
            <a:br>
              <a:rPr lang="en-US" sz="2000" dirty="0" smtClean="0"/>
            </a:br>
            <a:r>
              <a:rPr lang="en-US" sz="2000" dirty="0" smtClean="0"/>
              <a:t>_____________________________________________________[2]</a:t>
            </a:r>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113</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9879286"/>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19.1 – Workbook Questions</a:t>
            </a:r>
            <a:endParaRPr lang="en-GB" b="1" dirty="0" smtClean="0"/>
          </a:p>
        </p:txBody>
      </p:sp>
      <p:sp>
        <p:nvSpPr>
          <p:cNvPr id="6" name="Rectangle 33"/>
          <p:cNvSpPr/>
          <p:nvPr/>
        </p:nvSpPr>
        <p:spPr>
          <a:xfrm>
            <a:off x="179512" y="1131713"/>
            <a:ext cx="8712968" cy="56477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startAt="2"/>
              <a:tabLst>
                <a:tab pos="809625" algn="l"/>
                <a:tab pos="2605088" algn="l"/>
                <a:tab pos="8523288" algn="r"/>
              </a:tabLst>
            </a:pPr>
            <a:r>
              <a:rPr lang="en-US" sz="1900" dirty="0" smtClean="0"/>
              <a:t>The </a:t>
            </a:r>
            <a:r>
              <a:rPr lang="en-US" sz="1900" dirty="0"/>
              <a:t>energy released by burning different fuels </a:t>
            </a:r>
            <a:r>
              <a:rPr lang="en-US" sz="1900" dirty="0" smtClean="0"/>
              <a:t>was </a:t>
            </a:r>
            <a:br>
              <a:rPr lang="en-US" sz="1900" dirty="0" smtClean="0"/>
            </a:br>
            <a:r>
              <a:rPr lang="en-US" sz="1900" dirty="0" smtClean="0"/>
              <a:t>compared </a:t>
            </a:r>
            <a:r>
              <a:rPr lang="en-US" sz="1900" dirty="0"/>
              <a:t>by measuring the temperature </a:t>
            </a:r>
            <a:r>
              <a:rPr lang="en-US" sz="1900" dirty="0" smtClean="0"/>
              <a:t>rise </a:t>
            </a:r>
            <a:r>
              <a:rPr lang="en-US" sz="1900" dirty="0"/>
              <a:t>of the </a:t>
            </a:r>
            <a:r>
              <a:rPr lang="en-US" sz="1900" dirty="0" smtClean="0"/>
              <a:t/>
            </a:r>
            <a:br>
              <a:rPr lang="en-US" sz="1900" dirty="0" smtClean="0"/>
            </a:br>
            <a:r>
              <a:rPr lang="en-US" sz="1900" dirty="0" smtClean="0"/>
              <a:t>water </a:t>
            </a:r>
            <a:r>
              <a:rPr lang="en-US" sz="1900" dirty="0"/>
              <a:t>in the copper can when </a:t>
            </a:r>
            <a:r>
              <a:rPr lang="en-US" sz="1900" dirty="0" smtClean="0"/>
              <a:t>1g </a:t>
            </a:r>
            <a:r>
              <a:rPr lang="en-US" sz="1900" dirty="0"/>
              <a:t>of </a:t>
            </a:r>
            <a:r>
              <a:rPr lang="en-US" sz="1900" dirty="0" smtClean="0"/>
              <a:t>fuel </a:t>
            </a:r>
            <a:r>
              <a:rPr lang="en-US" sz="1900" dirty="0"/>
              <a:t>was </a:t>
            </a:r>
            <a:r>
              <a:rPr lang="en-US" sz="1900" dirty="0" smtClean="0"/>
              <a:t>burnt.</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b="1" dirty="0" smtClean="0"/>
              <a:t>a</a:t>
            </a:r>
            <a:r>
              <a:rPr lang="en-US" sz="1900" b="1" dirty="0"/>
              <a:t>.</a:t>
            </a:r>
            <a:r>
              <a:rPr lang="en-US" sz="1900" dirty="0"/>
              <a:t> Independent </a:t>
            </a:r>
            <a:r>
              <a:rPr lang="en-US" sz="1900" dirty="0" smtClean="0"/>
              <a:t>variable ______________________ [1]</a:t>
            </a:r>
            <a:br>
              <a:rPr lang="en-US" sz="1900" dirty="0" smtClean="0"/>
            </a:br>
            <a:r>
              <a:rPr lang="en-US" sz="1900" b="1" dirty="0" smtClean="0"/>
              <a:t>b.</a:t>
            </a:r>
            <a:r>
              <a:rPr lang="en-US" sz="1900" dirty="0" smtClean="0"/>
              <a:t> Dependent </a:t>
            </a:r>
            <a:r>
              <a:rPr lang="en-US" sz="1900" dirty="0"/>
              <a:t>variable</a:t>
            </a:r>
            <a:r>
              <a:rPr lang="en-US" sz="1900" dirty="0" smtClean="0"/>
              <a:t>: ______________________  [1]</a:t>
            </a:r>
            <a:br>
              <a:rPr lang="en-US" sz="1900" dirty="0" smtClean="0"/>
            </a:br>
            <a:r>
              <a:rPr lang="en-US" sz="1900" b="1" dirty="0" smtClean="0"/>
              <a:t>c</a:t>
            </a:r>
            <a:r>
              <a:rPr lang="en-US" sz="1900" b="1" dirty="0"/>
              <a:t>.</a:t>
            </a:r>
            <a:r>
              <a:rPr lang="en-US" sz="1900" dirty="0"/>
              <a:t> Control variables</a:t>
            </a:r>
            <a:r>
              <a:rPr lang="en-US" sz="1900" dirty="0" smtClean="0"/>
              <a:t>: ___________________________________________</a:t>
            </a:r>
            <a:br>
              <a:rPr lang="en-US" sz="1900" dirty="0" smtClean="0"/>
            </a:br>
            <a:r>
              <a:rPr lang="en-US" sz="1900" dirty="0" smtClean="0"/>
              <a:t>_________________________________________________________	[</a:t>
            </a:r>
            <a:r>
              <a:rPr lang="en-US" sz="1900" dirty="0"/>
              <a:t>2</a:t>
            </a:r>
            <a:r>
              <a:rPr lang="en-US" sz="1900" dirty="0" smtClean="0"/>
              <a:t>]</a:t>
            </a:r>
          </a:p>
          <a:p>
            <a:pPr>
              <a:buClr>
                <a:srgbClr val="C00000"/>
              </a:buClr>
              <a:tabLst>
                <a:tab pos="809625" algn="l"/>
                <a:tab pos="2605088" algn="l"/>
                <a:tab pos="8523288" algn="r"/>
              </a:tabLst>
            </a:pPr>
            <a:r>
              <a:rPr lang="en-US" sz="1900" b="1" dirty="0" smtClean="0"/>
              <a:t>Extension</a:t>
            </a:r>
          </a:p>
          <a:p>
            <a:pPr marL="361950" indent="-361950">
              <a:buClr>
                <a:srgbClr val="C00000"/>
              </a:buClr>
              <a:buFont typeface="+mj-lt"/>
              <a:buAutoNum type="arabicPeriod" startAt="3"/>
              <a:tabLst>
                <a:tab pos="809625" algn="l"/>
                <a:tab pos="2605088" algn="l"/>
                <a:tab pos="8523288" algn="r"/>
              </a:tabLst>
            </a:pPr>
            <a:r>
              <a:rPr lang="en-US" sz="1900" dirty="0" smtClean="0"/>
              <a:t>During </a:t>
            </a:r>
            <a:r>
              <a:rPr lang="en-US" sz="1900" dirty="0"/>
              <a:t>the electrolysis of aqueous copper(</a:t>
            </a:r>
            <a:r>
              <a:rPr lang="en-US" sz="1900" dirty="0" err="1"/>
              <a:t>ll</a:t>
            </a:r>
            <a:r>
              <a:rPr lang="en-US" sz="1900" dirty="0"/>
              <a:t>) sulfate using copper electrodes, copper is removed from the anode. The amount removed depends on the electric current and the time.</a:t>
            </a:r>
          </a:p>
          <a:p>
            <a:pPr marL="361950" indent="-361950">
              <a:buClr>
                <a:srgbClr val="C00000"/>
              </a:buClr>
              <a:tabLst>
                <a:tab pos="809625" algn="l"/>
                <a:tab pos="2605088" algn="l"/>
                <a:tab pos="8523288" algn="r"/>
              </a:tabLst>
            </a:pPr>
            <a:r>
              <a:rPr lang="en-US" sz="1900" dirty="0" smtClean="0"/>
              <a:t>		</a:t>
            </a:r>
            <a:r>
              <a:rPr lang="en-US" sz="1900" b="1" dirty="0" smtClean="0"/>
              <a:t>mass </a:t>
            </a:r>
            <a:r>
              <a:rPr lang="en-US" sz="1900" b="1" dirty="0"/>
              <a:t>removed = constant x current (amps) x time (</a:t>
            </a:r>
            <a:r>
              <a:rPr lang="en-US" sz="1900" b="1" dirty="0" smtClean="0"/>
              <a:t>seconds)</a:t>
            </a:r>
            <a:br>
              <a:rPr lang="en-US" sz="1900" b="1" dirty="0" smtClean="0"/>
            </a:br>
            <a:r>
              <a:rPr lang="en-US" sz="1900" dirty="0" smtClean="0"/>
              <a:t>A </a:t>
            </a:r>
            <a:r>
              <a:rPr lang="en-US" sz="1900" dirty="0"/>
              <a:t>student wanted to find out how the electric current and time affected the mass of copper </a:t>
            </a:r>
            <a:r>
              <a:rPr lang="en-US" sz="1900" dirty="0" smtClean="0"/>
              <a:t>removed.</a:t>
            </a:r>
            <a:br>
              <a:rPr lang="en-US" sz="1900" dirty="0" smtClean="0"/>
            </a:br>
            <a:r>
              <a:rPr lang="en-US" sz="1900" dirty="0" smtClean="0"/>
              <a:t>Identify </a:t>
            </a:r>
            <a:r>
              <a:rPr lang="en-US" sz="1900" dirty="0"/>
              <a:t>the independent variable, the dependent variable, and the control variables. </a:t>
            </a:r>
            <a:r>
              <a:rPr lang="en-US" sz="1900" dirty="0" smtClean="0"/>
              <a:t>                                                                                          [4</a:t>
            </a:r>
            <a:r>
              <a:rPr lang="en-US" sz="1900" dirty="0"/>
              <a:t>]</a:t>
            </a:r>
            <a:endParaRPr lang="en-US" sz="1900" dirty="0" smtClean="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113</a:t>
            </a:r>
            <a:endParaRPr lang="en-GB" sz="11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675131" y="1196752"/>
            <a:ext cx="2145341" cy="2304256"/>
          </a:xfrm>
          <a:prstGeom prst="rect">
            <a:avLst/>
          </a:prstGeom>
        </p:spPr>
      </p:pic>
    </p:spTree>
    <p:extLst>
      <p:ext uri="{BB962C8B-B14F-4D97-AF65-F5344CB8AC3E}">
        <p14:creationId xmlns:p14="http://schemas.microsoft.com/office/powerpoint/2010/main" val="3232774449"/>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19.2 – Workbook Questions</a:t>
            </a:r>
            <a:endParaRPr lang="en-GB" b="1" dirty="0" smtClean="0"/>
          </a:p>
        </p:txBody>
      </p:sp>
      <p:sp>
        <p:nvSpPr>
          <p:cNvPr id="6" name="Rectangle 33"/>
          <p:cNvSpPr/>
          <p:nvPr/>
        </p:nvSpPr>
        <p:spPr>
          <a:xfrm>
            <a:off x="179512" y="1131713"/>
            <a:ext cx="8712968" cy="56477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a:buClr>
                <a:srgbClr val="C00000"/>
              </a:buClr>
              <a:tabLst>
                <a:tab pos="809625" algn="l"/>
                <a:tab pos="2605088" algn="l"/>
                <a:tab pos="8523288" algn="r"/>
              </a:tabLst>
            </a:pPr>
            <a:r>
              <a:rPr lang="en-US" sz="1900" dirty="0"/>
              <a:t>Many salts increase in solubility as the temperature increases. Plan an experiment to see if this is true using the salt potassium chloride as an example. This exercise guides you through the stages in this experiment.</a:t>
            </a:r>
          </a:p>
          <a:p>
            <a:pPr marL="361950" indent="-361950">
              <a:buClr>
                <a:srgbClr val="C00000"/>
              </a:buClr>
              <a:buFont typeface="+mj-lt"/>
              <a:buAutoNum type="arabicPeriod"/>
              <a:tabLst>
                <a:tab pos="809625" algn="l"/>
                <a:tab pos="2605088" algn="l"/>
                <a:tab pos="8523288" algn="r"/>
              </a:tabLst>
            </a:pPr>
            <a:r>
              <a:rPr lang="en-US" sz="1900" dirty="0" smtClean="0"/>
              <a:t>Planning:</a:t>
            </a:r>
            <a:br>
              <a:rPr lang="en-US" sz="1900" dirty="0" smtClean="0"/>
            </a:br>
            <a:r>
              <a:rPr lang="en-US" sz="1900" dirty="0" smtClean="0"/>
              <a:t>a</a:t>
            </a:r>
            <a:r>
              <a:rPr lang="en-US" sz="1900" dirty="0"/>
              <a:t>. What apparatus do you </a:t>
            </a:r>
            <a:r>
              <a:rPr lang="en-US" sz="1900" dirty="0" smtClean="0"/>
              <a:t>need?	[5]</a:t>
            </a:r>
            <a:br>
              <a:rPr lang="en-US" sz="1900" dirty="0" smtClean="0"/>
            </a:br>
            <a:r>
              <a:rPr lang="en-US" sz="1900" dirty="0" smtClean="0"/>
              <a:t>____________________________________________________________________________________________________________________________________________________________________________________</a:t>
            </a:r>
            <a:br>
              <a:rPr lang="en-US" sz="1900" dirty="0" smtClean="0"/>
            </a:br>
            <a:r>
              <a:rPr lang="en-US" sz="1900" dirty="0" smtClean="0"/>
              <a:t>b</a:t>
            </a:r>
            <a:r>
              <a:rPr lang="en-US" sz="1900" dirty="0"/>
              <a:t>. What are the independent and dependent variables</a:t>
            </a:r>
            <a:r>
              <a:rPr lang="en-US" sz="1900" dirty="0" smtClean="0"/>
              <a:t>?	[2]</a:t>
            </a:r>
            <a:br>
              <a:rPr lang="en-US" sz="1900" dirty="0" smtClean="0"/>
            </a:br>
            <a:r>
              <a:rPr lang="en-US" sz="1900" dirty="0" smtClean="0"/>
              <a:t>____________________________________________________________</a:t>
            </a:r>
            <a:r>
              <a:rPr lang="en-US" sz="1900" dirty="0"/>
              <a:t>____________________________________________________________</a:t>
            </a:r>
            <a:r>
              <a:rPr lang="en-US" sz="1900" dirty="0" smtClean="0"/>
              <a:t/>
            </a:r>
            <a:br>
              <a:rPr lang="en-US" sz="1900" dirty="0" smtClean="0"/>
            </a:br>
            <a:r>
              <a:rPr lang="en-US" sz="1900" dirty="0" smtClean="0"/>
              <a:t>c</a:t>
            </a:r>
            <a:r>
              <a:rPr lang="en-US" sz="1900" dirty="0"/>
              <a:t>. What will you keep constant</a:t>
            </a:r>
            <a:r>
              <a:rPr lang="en-US" sz="1900" dirty="0" smtClean="0"/>
              <a:t>?	[2]</a:t>
            </a:r>
            <a:br>
              <a:rPr lang="en-US" sz="1900" dirty="0" smtClean="0"/>
            </a:br>
            <a:r>
              <a:rPr lang="en-US" sz="1900" dirty="0" smtClean="0"/>
              <a:t>____________________________________________________________</a:t>
            </a:r>
            <a:r>
              <a:rPr lang="en-US" sz="1900" dirty="0"/>
              <a:t>____________________________________________________________</a:t>
            </a:r>
          </a:p>
          <a:p>
            <a:pPr marL="361950" indent="-361950">
              <a:buClr>
                <a:srgbClr val="C00000"/>
              </a:buClr>
              <a:buFont typeface="+mj-lt"/>
              <a:buAutoNum type="arabicPeriod" startAt="2"/>
              <a:tabLst>
                <a:tab pos="809625" algn="l"/>
                <a:tab pos="2605088" algn="l"/>
                <a:tab pos="8523288" algn="r"/>
              </a:tabLst>
            </a:pPr>
            <a:r>
              <a:rPr lang="en-US" sz="1900" dirty="0" smtClean="0"/>
              <a:t>Carrying out:</a:t>
            </a:r>
            <a:br>
              <a:rPr lang="en-US" sz="1900" dirty="0" smtClean="0"/>
            </a:br>
            <a:r>
              <a:rPr lang="en-US" sz="1900" dirty="0" smtClean="0"/>
              <a:t>Describe </a:t>
            </a:r>
            <a:r>
              <a:rPr lang="en-US" sz="1900" dirty="0"/>
              <a:t>how you will carry out the experiment. Give possible volumes and masses of the substances used</a:t>
            </a:r>
            <a:r>
              <a:rPr lang="en-US" sz="1900" dirty="0" smtClean="0"/>
              <a:t>.                                                                [5]</a:t>
            </a:r>
            <a:br>
              <a:rPr lang="en-US" sz="1900" dirty="0" smtClean="0"/>
            </a:br>
            <a:r>
              <a:rPr lang="en-US" sz="1900" dirty="0" smtClean="0"/>
              <a:t>____________________________________________________________</a:t>
            </a:r>
            <a:r>
              <a:rPr lang="en-US" sz="1900" dirty="0"/>
              <a:t>____________________________________________________________</a:t>
            </a:r>
            <a:endParaRPr lang="en-US" sz="1900" dirty="0" smtClean="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114</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1821572"/>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19.2 – Workbook Questions</a:t>
            </a:r>
            <a:endParaRPr lang="en-GB" b="1" dirty="0" smtClean="0"/>
          </a:p>
        </p:txBody>
      </p:sp>
      <p:sp>
        <p:nvSpPr>
          <p:cNvPr id="6" name="Rectangle 33"/>
          <p:cNvSpPr/>
          <p:nvPr/>
        </p:nvSpPr>
        <p:spPr>
          <a:xfrm>
            <a:off x="179512" y="1131713"/>
            <a:ext cx="8712968" cy="5632311"/>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startAt="3"/>
              <a:tabLst>
                <a:tab pos="809625" algn="l"/>
                <a:tab pos="2605088" algn="l"/>
                <a:tab pos="8523288" algn="r"/>
              </a:tabLst>
            </a:pPr>
            <a:r>
              <a:rPr lang="en-US" sz="2000" dirty="0" smtClean="0"/>
              <a:t>Evaluation:</a:t>
            </a:r>
            <a:br>
              <a:rPr lang="en-US" sz="2000" dirty="0" smtClean="0"/>
            </a:br>
            <a:r>
              <a:rPr lang="en-US" sz="2000" dirty="0" smtClean="0"/>
              <a:t>a</a:t>
            </a:r>
            <a:r>
              <a:rPr lang="en-US" sz="2000" dirty="0"/>
              <a:t>. Explain why it might be difficult to control the temperature</a:t>
            </a:r>
            <a:r>
              <a:rPr lang="en-US" sz="2000" dirty="0" smtClean="0"/>
              <a:t>.	[</a:t>
            </a:r>
            <a:r>
              <a:rPr lang="en-US" sz="2000" dirty="0"/>
              <a:t>5</a:t>
            </a:r>
            <a:r>
              <a:rPr lang="en-US" sz="2000" dirty="0" smtClean="0"/>
              <a:t>]</a:t>
            </a:r>
            <a:br>
              <a:rPr lang="en-US" sz="2000" dirty="0" smtClean="0"/>
            </a:br>
            <a:r>
              <a:rPr lang="en-US" sz="2000" dirty="0" smtClean="0"/>
              <a:t>____________________________________________________________________________________________________________________________________________________________________________________________________________________________________</a:t>
            </a:r>
            <a:br>
              <a:rPr lang="en-US" sz="2000" dirty="0" smtClean="0"/>
            </a:br>
            <a:r>
              <a:rPr lang="en-US" sz="2000" dirty="0" smtClean="0"/>
              <a:t>b</a:t>
            </a:r>
            <a:r>
              <a:rPr lang="en-US" sz="2000" dirty="0"/>
              <a:t>. Suggest improvements that you could make to the experiment</a:t>
            </a:r>
            <a:r>
              <a:rPr lang="en-US" sz="2000" dirty="0" smtClean="0"/>
              <a:t>.	[</a:t>
            </a:r>
            <a:r>
              <a:rPr lang="en-US" sz="2000" dirty="0"/>
              <a:t>2</a:t>
            </a:r>
            <a:r>
              <a:rPr lang="en-US" sz="2000" dirty="0" smtClean="0"/>
              <a:t>]</a:t>
            </a:r>
            <a:br>
              <a:rPr lang="en-US" sz="2000" dirty="0" smtClean="0"/>
            </a:br>
            <a:r>
              <a:rPr lang="en-US" sz="2000" dirty="0" smtClean="0"/>
              <a:t>___________________________________________________________________________________________________________________________________________________________________________</a:t>
            </a:r>
          </a:p>
          <a:p>
            <a:pPr>
              <a:buClr>
                <a:srgbClr val="C00000"/>
              </a:buClr>
              <a:tabLst>
                <a:tab pos="809625" algn="l"/>
                <a:tab pos="2605088" algn="l"/>
                <a:tab pos="8523288" algn="r"/>
              </a:tabLst>
            </a:pPr>
            <a:r>
              <a:rPr lang="en-US" sz="2000" b="1" dirty="0"/>
              <a:t>Extension</a:t>
            </a:r>
          </a:p>
          <a:p>
            <a:pPr marL="361950" indent="-361950">
              <a:buClr>
                <a:srgbClr val="C00000"/>
              </a:buClr>
              <a:buFont typeface="+mj-lt"/>
              <a:buAutoNum type="arabicPeriod" startAt="4"/>
              <a:tabLst>
                <a:tab pos="809625" algn="l"/>
                <a:tab pos="2605088" algn="l"/>
                <a:tab pos="8523288" algn="r"/>
              </a:tabLst>
            </a:pPr>
            <a:r>
              <a:rPr lang="en-US" sz="2000" dirty="0" smtClean="0"/>
              <a:t>Suggest </a:t>
            </a:r>
            <a:r>
              <a:rPr lang="en-US" sz="2000" dirty="0"/>
              <a:t>why scientists publish their results in scientific journals</a:t>
            </a:r>
            <a:r>
              <a:rPr lang="en-US" sz="2000" dirty="0" smtClean="0"/>
              <a:t>.	[</a:t>
            </a:r>
            <a:r>
              <a:rPr lang="en-US" sz="2000" dirty="0"/>
              <a:t>3</a:t>
            </a:r>
            <a:r>
              <a:rPr lang="en-US" sz="2000" dirty="0" smtClean="0"/>
              <a:t>]</a:t>
            </a:r>
            <a:br>
              <a:rPr lang="en-US" sz="2000" dirty="0" smtClean="0"/>
            </a:br>
            <a:r>
              <a:rPr lang="en-US" sz="200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114</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9302071"/>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19.3 – Workbook Questions</a:t>
            </a:r>
            <a:endParaRPr lang="en-GB" b="1" dirty="0" smtClean="0"/>
          </a:p>
        </p:txBody>
      </p:sp>
      <p:sp>
        <p:nvSpPr>
          <p:cNvPr id="6" name="Rectangle 33"/>
          <p:cNvSpPr/>
          <p:nvPr/>
        </p:nvSpPr>
        <p:spPr>
          <a:xfrm>
            <a:off x="179512" y="1131713"/>
            <a:ext cx="8712968" cy="56477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a:tabLst>
                <a:tab pos="809625" algn="l"/>
                <a:tab pos="2605088" algn="l"/>
                <a:tab pos="8523288" algn="r"/>
              </a:tabLst>
            </a:pPr>
            <a:r>
              <a:rPr lang="en-US" sz="1900" dirty="0" smtClean="0"/>
              <a:t>The </a:t>
            </a:r>
            <a:r>
              <a:rPr lang="en-US" sz="1900" dirty="0"/>
              <a:t>diagram shows four ways of collecting gases in the </a:t>
            </a:r>
            <a:r>
              <a:rPr lang="en-US" sz="1900" dirty="0" smtClean="0"/>
              <a:t>laboratory.</a:t>
            </a:r>
            <a:r>
              <a:rPr lang="en-US" sz="1900" dirty="0"/>
              <a:t/>
            </a:r>
            <a:br>
              <a:rPr lang="en-US" sz="1900" dirty="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Which </a:t>
            </a:r>
            <a:r>
              <a:rPr lang="en-US" sz="1900" dirty="0"/>
              <a:t>method of gas collection, A, B, C, or D, is used for the </a:t>
            </a:r>
            <a:r>
              <a:rPr lang="en-US" sz="1900" dirty="0" smtClean="0"/>
              <a:t>following?</a:t>
            </a:r>
            <a:br>
              <a:rPr lang="en-US" sz="1900" dirty="0" smtClean="0"/>
            </a:br>
            <a:r>
              <a:rPr lang="en-US" sz="1900" dirty="0" smtClean="0"/>
              <a:t>a</a:t>
            </a:r>
            <a:r>
              <a:rPr lang="en-US" sz="1900" dirty="0"/>
              <a:t>. Measuring the volume of a gas that is sparingly soluble in </a:t>
            </a:r>
            <a:r>
              <a:rPr lang="en-US" sz="1900" dirty="0" smtClean="0"/>
              <a:t>water </a:t>
            </a:r>
            <a:br>
              <a:rPr lang="en-US" sz="1900" dirty="0" smtClean="0"/>
            </a:br>
            <a:r>
              <a:rPr lang="en-US" sz="1900" dirty="0" smtClean="0"/>
              <a:t>__________________________________________________________ 	[1]</a:t>
            </a:r>
            <a:br>
              <a:rPr lang="en-US" sz="1900" dirty="0" smtClean="0"/>
            </a:br>
            <a:r>
              <a:rPr lang="en-US" sz="1900" dirty="0" smtClean="0"/>
              <a:t>b</a:t>
            </a:r>
            <a:r>
              <a:rPr lang="en-US" sz="1900" dirty="0"/>
              <a:t>. Collecting a gas that is lighter than </a:t>
            </a:r>
            <a:r>
              <a:rPr lang="en-US" sz="1900" dirty="0" smtClean="0"/>
              <a:t>air </a:t>
            </a:r>
            <a:br>
              <a:rPr lang="en-US" sz="1900" dirty="0" smtClean="0"/>
            </a:br>
            <a:r>
              <a:rPr lang="en-US" sz="1900" dirty="0" smtClean="0"/>
              <a:t>__________________________________________________________ [1]</a:t>
            </a:r>
            <a:br>
              <a:rPr lang="en-US" sz="1900" dirty="0" smtClean="0"/>
            </a:br>
            <a:r>
              <a:rPr lang="en-US" sz="1900" dirty="0" smtClean="0"/>
              <a:t>c</a:t>
            </a:r>
            <a:r>
              <a:rPr lang="en-US" sz="1900" dirty="0"/>
              <a:t>. Measuring the volume of a gas </a:t>
            </a:r>
            <a:r>
              <a:rPr lang="en-US" sz="1900" dirty="0" smtClean="0"/>
              <a:t>accurately ______________________	[1]</a:t>
            </a:r>
            <a:br>
              <a:rPr lang="en-US" sz="1900" dirty="0" smtClean="0"/>
            </a:br>
            <a:r>
              <a:rPr lang="en-US" sz="1900" dirty="0" smtClean="0"/>
              <a:t>d</a:t>
            </a:r>
            <a:r>
              <a:rPr lang="en-US" sz="1900" dirty="0"/>
              <a:t>. Collecting a gas that is heavier than </a:t>
            </a:r>
            <a:r>
              <a:rPr lang="en-US" sz="1900" dirty="0" smtClean="0"/>
              <a:t>air ________________________	[1]</a:t>
            </a:r>
            <a:endParaRPr lang="en-US" sz="1900" dirty="0"/>
          </a:p>
          <a:p>
            <a:pPr marL="361950" indent="-361950">
              <a:buClr>
                <a:srgbClr val="C00000"/>
              </a:buClr>
              <a:buFont typeface="+mj-lt"/>
              <a:buAutoNum type="arabicPeriod"/>
              <a:tabLst>
                <a:tab pos="809625" algn="l"/>
                <a:tab pos="2605088" algn="l"/>
                <a:tab pos="8523288" algn="r"/>
              </a:tabLst>
            </a:pPr>
            <a:r>
              <a:rPr lang="en-US" sz="1900" dirty="0" smtClean="0"/>
              <a:t>Which </a:t>
            </a:r>
            <a:r>
              <a:rPr lang="en-US" sz="1900" dirty="0"/>
              <a:t>method of gas collection, A, B, C, or D, involves the </a:t>
            </a:r>
            <a:r>
              <a:rPr lang="en-US" sz="1900" dirty="0" smtClean="0"/>
              <a:t>following?</a:t>
            </a:r>
            <a:br>
              <a:rPr lang="en-US" sz="1900" dirty="0" smtClean="0"/>
            </a:br>
            <a:r>
              <a:rPr lang="en-US" sz="1900" dirty="0" smtClean="0"/>
              <a:t>a</a:t>
            </a:r>
            <a:r>
              <a:rPr lang="en-US" sz="1900" dirty="0"/>
              <a:t>. Upward displacement of </a:t>
            </a:r>
            <a:r>
              <a:rPr lang="en-US" sz="1900" dirty="0" smtClean="0"/>
              <a:t>air __________________________________</a:t>
            </a:r>
            <a:br>
              <a:rPr lang="en-US" sz="1900" dirty="0" smtClean="0"/>
            </a:br>
            <a:r>
              <a:rPr lang="en-US" sz="1900" dirty="0" smtClean="0"/>
              <a:t>_________________________________________________________ [1]</a:t>
            </a:r>
            <a:br>
              <a:rPr lang="en-US" sz="1900" dirty="0" smtClean="0"/>
            </a:br>
            <a:r>
              <a:rPr lang="en-US" sz="1900" dirty="0" smtClean="0"/>
              <a:t>b</a:t>
            </a:r>
            <a:r>
              <a:rPr lang="en-US" sz="1900" dirty="0"/>
              <a:t>. Collection in a gas </a:t>
            </a:r>
            <a:r>
              <a:rPr lang="en-US" sz="1900" dirty="0" smtClean="0"/>
              <a:t>syringe _________________________________</a:t>
            </a:r>
            <a:br>
              <a:rPr lang="en-US" sz="1900" dirty="0" smtClean="0"/>
            </a:br>
            <a:r>
              <a:rPr lang="en-US" sz="1900" dirty="0" smtClean="0"/>
              <a:t>______________________________________________________ [1]</a:t>
            </a:r>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115</a:t>
            </a:r>
            <a:endParaRPr lang="en-GB" sz="11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61041" y="1566375"/>
            <a:ext cx="7039351" cy="1574593"/>
          </a:xfrm>
          <a:prstGeom prst="rect">
            <a:avLst/>
          </a:prstGeom>
        </p:spPr>
      </p:pic>
    </p:spTree>
    <p:extLst>
      <p:ext uri="{BB962C8B-B14F-4D97-AF65-F5344CB8AC3E}">
        <p14:creationId xmlns:p14="http://schemas.microsoft.com/office/powerpoint/2010/main" val="2703539610"/>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19.3 – Workbook Questions</a:t>
            </a:r>
            <a:endParaRPr lang="en-GB" b="1" dirty="0" smtClean="0"/>
          </a:p>
        </p:txBody>
      </p:sp>
      <p:sp>
        <p:nvSpPr>
          <p:cNvPr id="6" name="Rectangle 33"/>
          <p:cNvSpPr/>
          <p:nvPr/>
        </p:nvSpPr>
        <p:spPr>
          <a:xfrm>
            <a:off x="179512" y="1131713"/>
            <a:ext cx="8712968" cy="56477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startAt="3"/>
              <a:tabLst>
                <a:tab pos="809625" algn="l"/>
                <a:tab pos="2605088" algn="l"/>
                <a:tab pos="8523288" algn="r"/>
              </a:tabLst>
            </a:pPr>
            <a:r>
              <a:rPr lang="en-US" sz="1900" dirty="0" smtClean="0"/>
              <a:t>Link </a:t>
            </a:r>
            <a:r>
              <a:rPr lang="en-US" sz="1900" dirty="0"/>
              <a:t>the gases A to F on the left with the best test results 1 to 6 on </a:t>
            </a:r>
            <a:r>
              <a:rPr lang="en-US" sz="1900" dirty="0" smtClean="0"/>
              <a:t>right. [3]</a:t>
            </a:r>
            <a:br>
              <a:rPr lang="en-US" sz="1900" dirty="0" smtClean="0"/>
            </a:br>
            <a:r>
              <a:rPr lang="en-US" sz="1900" dirty="0" smtClean="0"/>
              <a:t/>
            </a:r>
            <a:br>
              <a:rPr lang="en-US" sz="1900" dirty="0" smtClean="0"/>
            </a:br>
            <a:r>
              <a:rPr lang="en-US" sz="1900" dirty="0" smtClean="0"/>
              <a:t/>
            </a:r>
            <a:br>
              <a:rPr lang="en-US" sz="1900" dirty="0" smtClean="0"/>
            </a:br>
            <a:endParaRPr lang="en-US" sz="1900" dirty="0" smtClean="0"/>
          </a:p>
          <a:p>
            <a:pPr>
              <a:buClr>
                <a:srgbClr val="C00000"/>
              </a:buClr>
              <a:tabLst>
                <a:tab pos="809625" algn="l"/>
                <a:tab pos="2605088" algn="l"/>
                <a:tab pos="8523288" algn="r"/>
              </a:tabLst>
            </a:pP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endParaRPr lang="en-US" sz="1900" dirty="0" smtClean="0"/>
          </a:p>
          <a:p>
            <a:pPr>
              <a:buClr>
                <a:srgbClr val="C00000"/>
              </a:buClr>
              <a:tabLst>
                <a:tab pos="809625" algn="l"/>
                <a:tab pos="2605088" algn="l"/>
                <a:tab pos="8523288" algn="r"/>
              </a:tabLst>
            </a:pPr>
            <a:endParaRPr lang="en-US" sz="1900" dirty="0" smtClean="0"/>
          </a:p>
          <a:p>
            <a:pPr>
              <a:buClr>
                <a:srgbClr val="C00000"/>
              </a:buClr>
              <a:tabLst>
                <a:tab pos="809625" algn="l"/>
                <a:tab pos="2605088" algn="l"/>
                <a:tab pos="8523288" algn="r"/>
              </a:tabLst>
            </a:pPr>
            <a:r>
              <a:rPr lang="en-US" sz="1900" b="1" dirty="0" smtClean="0"/>
              <a:t>Extension</a:t>
            </a:r>
            <a:endParaRPr lang="en-US" sz="1900" dirty="0" smtClean="0"/>
          </a:p>
          <a:p>
            <a:pPr marL="361950" indent="-361950">
              <a:buClr>
                <a:srgbClr val="C00000"/>
              </a:buClr>
              <a:buFont typeface="+mj-lt"/>
              <a:buAutoNum type="arabicPeriod" startAt="4"/>
              <a:tabLst>
                <a:tab pos="809625" algn="l"/>
                <a:tab pos="2605088" algn="l"/>
                <a:tab pos="8523288" algn="r"/>
              </a:tabLst>
            </a:pPr>
            <a:r>
              <a:rPr lang="en-US" sz="1900" dirty="0"/>
              <a:t>Are these gases soluble in water, insoluble in water, or slightly soluble in </a:t>
            </a:r>
            <a:r>
              <a:rPr lang="en-US" sz="1900" dirty="0" smtClean="0"/>
              <a:t>water?</a:t>
            </a:r>
            <a:br>
              <a:rPr lang="en-US" sz="1900" dirty="0" smtClean="0"/>
            </a:br>
            <a:r>
              <a:rPr lang="en-US" sz="1900" b="1" dirty="0" smtClean="0"/>
              <a:t>a</a:t>
            </a:r>
            <a:r>
              <a:rPr lang="en-US" sz="1900" dirty="0"/>
              <a:t>. carbon dioxide </a:t>
            </a:r>
            <a:r>
              <a:rPr lang="en-US" sz="1900" dirty="0" smtClean="0"/>
              <a:t>       </a:t>
            </a:r>
            <a:r>
              <a:rPr lang="en-US" sz="1900" b="1" dirty="0" smtClean="0"/>
              <a:t>b</a:t>
            </a:r>
            <a:r>
              <a:rPr lang="en-US" sz="1900" dirty="0"/>
              <a:t>. sulfur dioxide </a:t>
            </a:r>
            <a:r>
              <a:rPr lang="en-US" sz="1900" dirty="0" smtClean="0"/>
              <a:t>      </a:t>
            </a:r>
            <a:r>
              <a:rPr lang="en-US" sz="1900" b="1" dirty="0" smtClean="0"/>
              <a:t>c</a:t>
            </a:r>
            <a:r>
              <a:rPr lang="en-US" sz="1900" dirty="0"/>
              <a:t>. carbon monoxide </a:t>
            </a:r>
            <a:r>
              <a:rPr lang="en-US" sz="1900" dirty="0" smtClean="0"/>
              <a:t> </a:t>
            </a:r>
            <a:r>
              <a:rPr lang="en-US" sz="1900" b="1" dirty="0" smtClean="0"/>
              <a:t>d</a:t>
            </a:r>
            <a:r>
              <a:rPr lang="en-US" sz="1900" dirty="0"/>
              <a:t>. oxygen </a:t>
            </a:r>
            <a:r>
              <a:rPr lang="en-US" sz="1900" dirty="0" smtClean="0"/>
              <a:t/>
            </a:r>
            <a:br>
              <a:rPr lang="en-US" sz="1900" dirty="0" smtClean="0"/>
            </a:br>
            <a:r>
              <a:rPr lang="en-US" sz="1900" b="1" dirty="0" smtClean="0"/>
              <a:t>e</a:t>
            </a:r>
            <a:r>
              <a:rPr lang="en-US" sz="1900" dirty="0"/>
              <a:t>. hydrogen </a:t>
            </a:r>
            <a:r>
              <a:rPr lang="en-US" sz="1900" dirty="0" smtClean="0"/>
              <a:t>bromide   </a:t>
            </a:r>
            <a:r>
              <a:rPr lang="en-US" sz="1900" b="1" dirty="0" smtClean="0"/>
              <a:t>f</a:t>
            </a:r>
            <a:r>
              <a:rPr lang="en-US" sz="1900" dirty="0"/>
              <a:t>. hydrogen sulfide </a:t>
            </a:r>
            <a:r>
              <a:rPr lang="en-US" sz="1900" dirty="0" smtClean="0"/>
              <a:t> </a:t>
            </a:r>
            <a:r>
              <a:rPr lang="en-US" sz="1900" b="1" dirty="0" smtClean="0"/>
              <a:t>g</a:t>
            </a:r>
            <a:r>
              <a:rPr lang="en-US" sz="1900" dirty="0"/>
              <a:t>. </a:t>
            </a:r>
            <a:r>
              <a:rPr lang="en-US" sz="1900" dirty="0" smtClean="0"/>
              <a:t>hydrogen                        [7</a:t>
            </a:r>
            <a:r>
              <a:rPr lang="en-US" sz="1900" dirty="0"/>
              <a:t>]</a:t>
            </a:r>
            <a:endParaRPr lang="en-US" sz="1900" dirty="0" smtClean="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115</a:t>
            </a:r>
            <a:endParaRPr lang="en-GB" sz="1100" b="1" dirty="0">
              <a:latin typeface="Arial" panose="020B0604020202020204" pitchFamily="34" charset="0"/>
              <a:cs typeface="Arial" panose="020B0604020202020204" pitchFamily="34" charset="0"/>
            </a:endParaRPr>
          </a:p>
        </p:txBody>
      </p:sp>
      <p:sp>
        <p:nvSpPr>
          <p:cNvPr id="4" name="TextBox 3"/>
          <p:cNvSpPr txBox="1"/>
          <p:nvPr/>
        </p:nvSpPr>
        <p:spPr>
          <a:xfrm>
            <a:off x="323528" y="1628800"/>
            <a:ext cx="2520280" cy="369332"/>
          </a:xfrm>
          <a:prstGeom prst="rect">
            <a:avLst/>
          </a:prstGeom>
          <a:solidFill>
            <a:srgbClr val="C1D6FF"/>
          </a:solidFill>
          <a:ln w="28575">
            <a:solidFill>
              <a:schemeClr val="tx1"/>
            </a:solidFill>
          </a:ln>
        </p:spPr>
        <p:txBody>
          <a:bodyPr wrap="square" rtlCol="0">
            <a:spAutoFit/>
          </a:bodyPr>
          <a:lstStyle/>
          <a:p>
            <a:r>
              <a:rPr lang="en-IE" b="1" dirty="0" smtClean="0"/>
              <a:t>A</a:t>
            </a:r>
            <a:r>
              <a:rPr lang="en-IE" dirty="0" smtClean="0"/>
              <a:t>  Ammonia</a:t>
            </a:r>
            <a:endParaRPr lang="en-GB" dirty="0"/>
          </a:p>
        </p:txBody>
      </p:sp>
      <p:sp>
        <p:nvSpPr>
          <p:cNvPr id="9" name="TextBox 8"/>
          <p:cNvSpPr txBox="1"/>
          <p:nvPr/>
        </p:nvSpPr>
        <p:spPr>
          <a:xfrm>
            <a:off x="323528" y="2248069"/>
            <a:ext cx="2520280" cy="369332"/>
          </a:xfrm>
          <a:prstGeom prst="rect">
            <a:avLst/>
          </a:prstGeom>
          <a:solidFill>
            <a:srgbClr val="C1D6FF"/>
          </a:solidFill>
          <a:ln w="28575">
            <a:solidFill>
              <a:schemeClr val="tx1"/>
            </a:solidFill>
          </a:ln>
        </p:spPr>
        <p:txBody>
          <a:bodyPr wrap="square" rtlCol="0">
            <a:spAutoFit/>
          </a:bodyPr>
          <a:lstStyle/>
          <a:p>
            <a:r>
              <a:rPr lang="en-IE" b="1" dirty="0" smtClean="0"/>
              <a:t>B</a:t>
            </a:r>
            <a:r>
              <a:rPr lang="en-IE" dirty="0" smtClean="0"/>
              <a:t>  Carbon Dioxide</a:t>
            </a:r>
            <a:endParaRPr lang="en-GB" dirty="0"/>
          </a:p>
        </p:txBody>
      </p:sp>
      <p:sp>
        <p:nvSpPr>
          <p:cNvPr id="10" name="TextBox 9"/>
          <p:cNvSpPr txBox="1"/>
          <p:nvPr/>
        </p:nvSpPr>
        <p:spPr>
          <a:xfrm>
            <a:off x="323528" y="2867338"/>
            <a:ext cx="2520280" cy="369332"/>
          </a:xfrm>
          <a:prstGeom prst="rect">
            <a:avLst/>
          </a:prstGeom>
          <a:solidFill>
            <a:srgbClr val="C1D6FF"/>
          </a:solidFill>
          <a:ln w="28575">
            <a:solidFill>
              <a:schemeClr val="tx1"/>
            </a:solidFill>
          </a:ln>
        </p:spPr>
        <p:txBody>
          <a:bodyPr wrap="square" rtlCol="0">
            <a:spAutoFit/>
          </a:bodyPr>
          <a:lstStyle/>
          <a:p>
            <a:r>
              <a:rPr lang="en-IE" b="1" dirty="0" smtClean="0"/>
              <a:t>C</a:t>
            </a:r>
            <a:r>
              <a:rPr lang="en-IE" dirty="0" smtClean="0"/>
              <a:t>  Chlorine</a:t>
            </a:r>
            <a:endParaRPr lang="en-GB" dirty="0"/>
          </a:p>
        </p:txBody>
      </p:sp>
      <p:sp>
        <p:nvSpPr>
          <p:cNvPr id="11" name="TextBox 10"/>
          <p:cNvSpPr txBox="1"/>
          <p:nvPr/>
        </p:nvSpPr>
        <p:spPr>
          <a:xfrm>
            <a:off x="323528" y="3486607"/>
            <a:ext cx="2520280" cy="369332"/>
          </a:xfrm>
          <a:prstGeom prst="rect">
            <a:avLst/>
          </a:prstGeom>
          <a:solidFill>
            <a:srgbClr val="C1D6FF"/>
          </a:solidFill>
          <a:ln w="28575">
            <a:solidFill>
              <a:schemeClr val="tx1"/>
            </a:solidFill>
          </a:ln>
        </p:spPr>
        <p:txBody>
          <a:bodyPr wrap="square" rtlCol="0">
            <a:spAutoFit/>
          </a:bodyPr>
          <a:lstStyle/>
          <a:p>
            <a:r>
              <a:rPr lang="en-IE" b="1" dirty="0" smtClean="0"/>
              <a:t>D</a:t>
            </a:r>
            <a:r>
              <a:rPr lang="en-IE" dirty="0" smtClean="0"/>
              <a:t>  Hydrogen</a:t>
            </a:r>
            <a:endParaRPr lang="en-GB" dirty="0"/>
          </a:p>
        </p:txBody>
      </p:sp>
      <p:sp>
        <p:nvSpPr>
          <p:cNvPr id="12" name="TextBox 11"/>
          <p:cNvSpPr txBox="1"/>
          <p:nvPr/>
        </p:nvSpPr>
        <p:spPr>
          <a:xfrm>
            <a:off x="323528" y="4105876"/>
            <a:ext cx="2520280" cy="369332"/>
          </a:xfrm>
          <a:prstGeom prst="rect">
            <a:avLst/>
          </a:prstGeom>
          <a:solidFill>
            <a:srgbClr val="C1D6FF"/>
          </a:solidFill>
          <a:ln w="28575">
            <a:solidFill>
              <a:schemeClr val="tx1"/>
            </a:solidFill>
          </a:ln>
        </p:spPr>
        <p:txBody>
          <a:bodyPr wrap="square" rtlCol="0">
            <a:spAutoFit/>
          </a:bodyPr>
          <a:lstStyle/>
          <a:p>
            <a:r>
              <a:rPr lang="en-IE" b="1" dirty="0" smtClean="0"/>
              <a:t>E</a:t>
            </a:r>
            <a:r>
              <a:rPr lang="en-IE" dirty="0" smtClean="0"/>
              <a:t>  Oxygen</a:t>
            </a:r>
            <a:endParaRPr lang="en-GB" dirty="0"/>
          </a:p>
        </p:txBody>
      </p:sp>
      <p:sp>
        <p:nvSpPr>
          <p:cNvPr id="13" name="TextBox 12"/>
          <p:cNvSpPr txBox="1"/>
          <p:nvPr/>
        </p:nvSpPr>
        <p:spPr>
          <a:xfrm>
            <a:off x="323528" y="4725144"/>
            <a:ext cx="2520280" cy="369332"/>
          </a:xfrm>
          <a:prstGeom prst="rect">
            <a:avLst/>
          </a:prstGeom>
          <a:solidFill>
            <a:srgbClr val="C1D6FF"/>
          </a:solidFill>
          <a:ln w="28575">
            <a:solidFill>
              <a:schemeClr val="tx1"/>
            </a:solidFill>
          </a:ln>
        </p:spPr>
        <p:txBody>
          <a:bodyPr wrap="square" rtlCol="0">
            <a:spAutoFit/>
          </a:bodyPr>
          <a:lstStyle/>
          <a:p>
            <a:r>
              <a:rPr lang="en-IE" b="1" dirty="0" smtClean="0"/>
              <a:t>F</a:t>
            </a:r>
            <a:r>
              <a:rPr lang="en-IE" dirty="0" smtClean="0"/>
              <a:t>  </a:t>
            </a:r>
            <a:r>
              <a:rPr lang="en-IE" dirty="0" err="1" smtClean="0"/>
              <a:t>Sulfur</a:t>
            </a:r>
            <a:r>
              <a:rPr lang="en-IE" dirty="0" smtClean="0"/>
              <a:t> Dioxide</a:t>
            </a:r>
            <a:endParaRPr lang="en-GB" dirty="0"/>
          </a:p>
        </p:txBody>
      </p:sp>
      <p:sp>
        <p:nvSpPr>
          <p:cNvPr id="14" name="TextBox 13"/>
          <p:cNvSpPr txBox="1"/>
          <p:nvPr/>
        </p:nvSpPr>
        <p:spPr>
          <a:xfrm>
            <a:off x="4355976" y="1619508"/>
            <a:ext cx="4392488" cy="369332"/>
          </a:xfrm>
          <a:prstGeom prst="rect">
            <a:avLst/>
          </a:prstGeom>
          <a:solidFill>
            <a:srgbClr val="F7D9DA"/>
          </a:solidFill>
          <a:ln w="28575">
            <a:solidFill>
              <a:schemeClr val="tx1"/>
            </a:solidFill>
          </a:ln>
        </p:spPr>
        <p:txBody>
          <a:bodyPr wrap="square" rtlCol="0">
            <a:spAutoFit/>
          </a:bodyPr>
          <a:lstStyle/>
          <a:p>
            <a:r>
              <a:rPr lang="en-US" b="1" dirty="0"/>
              <a:t>1</a:t>
            </a:r>
            <a:r>
              <a:rPr lang="en-US" dirty="0"/>
              <a:t> Relights a glowing splint.</a:t>
            </a:r>
            <a:endParaRPr lang="en-GB" dirty="0"/>
          </a:p>
        </p:txBody>
      </p:sp>
      <p:sp>
        <p:nvSpPr>
          <p:cNvPr id="15" name="TextBox 14"/>
          <p:cNvSpPr txBox="1"/>
          <p:nvPr/>
        </p:nvSpPr>
        <p:spPr>
          <a:xfrm>
            <a:off x="4355976" y="2183377"/>
            <a:ext cx="4392488" cy="369332"/>
          </a:xfrm>
          <a:prstGeom prst="rect">
            <a:avLst/>
          </a:prstGeom>
          <a:solidFill>
            <a:srgbClr val="F7D9DA"/>
          </a:solidFill>
          <a:ln w="28575">
            <a:solidFill>
              <a:schemeClr val="tx1"/>
            </a:solidFill>
          </a:ln>
        </p:spPr>
        <p:txBody>
          <a:bodyPr wrap="square" rtlCol="0">
            <a:spAutoFit/>
          </a:bodyPr>
          <a:lstStyle/>
          <a:p>
            <a:r>
              <a:rPr lang="en-US" b="1" dirty="0"/>
              <a:t>2</a:t>
            </a:r>
            <a:r>
              <a:rPr lang="en-US" dirty="0"/>
              <a:t> Turns damp red litmus paper blue.</a:t>
            </a:r>
            <a:endParaRPr lang="en-GB" dirty="0"/>
          </a:p>
        </p:txBody>
      </p:sp>
      <p:sp>
        <p:nvSpPr>
          <p:cNvPr id="16" name="TextBox 15"/>
          <p:cNvSpPr txBox="1"/>
          <p:nvPr/>
        </p:nvSpPr>
        <p:spPr>
          <a:xfrm>
            <a:off x="4355976" y="2747246"/>
            <a:ext cx="4392488" cy="646331"/>
          </a:xfrm>
          <a:prstGeom prst="rect">
            <a:avLst/>
          </a:prstGeom>
          <a:solidFill>
            <a:srgbClr val="F7D9DA"/>
          </a:solidFill>
          <a:ln w="28575">
            <a:solidFill>
              <a:schemeClr val="tx1"/>
            </a:solidFill>
          </a:ln>
        </p:spPr>
        <p:txBody>
          <a:bodyPr wrap="square" rtlCol="0">
            <a:spAutoFit/>
          </a:bodyPr>
          <a:lstStyle/>
          <a:p>
            <a:r>
              <a:rPr lang="en-IE" b="1" dirty="0"/>
              <a:t>3</a:t>
            </a:r>
            <a:r>
              <a:rPr lang="en-IE" dirty="0"/>
              <a:t> Turns acidified aqueous potassium</a:t>
            </a:r>
          </a:p>
          <a:p>
            <a:r>
              <a:rPr lang="en-IE" dirty="0" err="1"/>
              <a:t>manganate</a:t>
            </a:r>
            <a:r>
              <a:rPr lang="en-IE" dirty="0"/>
              <a:t>(VII) colourless.</a:t>
            </a:r>
            <a:endParaRPr lang="en-GB" dirty="0"/>
          </a:p>
        </p:txBody>
      </p:sp>
      <p:sp>
        <p:nvSpPr>
          <p:cNvPr id="17" name="TextBox 16"/>
          <p:cNvSpPr txBox="1"/>
          <p:nvPr/>
        </p:nvSpPr>
        <p:spPr>
          <a:xfrm>
            <a:off x="4355976" y="3588114"/>
            <a:ext cx="4392488" cy="369332"/>
          </a:xfrm>
          <a:prstGeom prst="rect">
            <a:avLst/>
          </a:prstGeom>
          <a:solidFill>
            <a:srgbClr val="F7D9DA"/>
          </a:solidFill>
          <a:ln w="28575">
            <a:solidFill>
              <a:schemeClr val="tx1"/>
            </a:solidFill>
          </a:ln>
        </p:spPr>
        <p:txBody>
          <a:bodyPr wrap="square" rtlCol="0">
            <a:spAutoFit/>
          </a:bodyPr>
          <a:lstStyle/>
          <a:p>
            <a:r>
              <a:rPr lang="en-IE" b="1" dirty="0"/>
              <a:t>4</a:t>
            </a:r>
            <a:r>
              <a:rPr lang="en-IE" dirty="0"/>
              <a:t> Turns limewater milky.</a:t>
            </a:r>
            <a:endParaRPr lang="en-GB" dirty="0"/>
          </a:p>
        </p:txBody>
      </p:sp>
      <p:sp>
        <p:nvSpPr>
          <p:cNvPr id="18" name="TextBox 17"/>
          <p:cNvSpPr txBox="1"/>
          <p:nvPr/>
        </p:nvSpPr>
        <p:spPr>
          <a:xfrm>
            <a:off x="4355976" y="4151983"/>
            <a:ext cx="4392488" cy="369332"/>
          </a:xfrm>
          <a:prstGeom prst="rect">
            <a:avLst/>
          </a:prstGeom>
          <a:solidFill>
            <a:srgbClr val="F7D9DA"/>
          </a:solidFill>
          <a:ln w="28575">
            <a:solidFill>
              <a:schemeClr val="tx1"/>
            </a:solidFill>
          </a:ln>
        </p:spPr>
        <p:txBody>
          <a:bodyPr wrap="square" rtlCol="0">
            <a:spAutoFit/>
          </a:bodyPr>
          <a:lstStyle/>
          <a:p>
            <a:r>
              <a:rPr lang="en-IE" b="1" dirty="0"/>
              <a:t>5</a:t>
            </a:r>
            <a:r>
              <a:rPr lang="en-IE" dirty="0"/>
              <a:t> Bleaches damp litmus paper.</a:t>
            </a:r>
            <a:endParaRPr lang="en-GB" dirty="0"/>
          </a:p>
        </p:txBody>
      </p:sp>
      <p:sp>
        <p:nvSpPr>
          <p:cNvPr id="19" name="TextBox 18"/>
          <p:cNvSpPr txBox="1"/>
          <p:nvPr/>
        </p:nvSpPr>
        <p:spPr>
          <a:xfrm>
            <a:off x="4355976" y="4715852"/>
            <a:ext cx="4392488" cy="369332"/>
          </a:xfrm>
          <a:prstGeom prst="rect">
            <a:avLst/>
          </a:prstGeom>
          <a:solidFill>
            <a:srgbClr val="F7D9DA"/>
          </a:solidFill>
          <a:ln w="28575">
            <a:solidFill>
              <a:schemeClr val="tx1"/>
            </a:solidFill>
          </a:ln>
        </p:spPr>
        <p:txBody>
          <a:bodyPr wrap="square" rtlCol="0">
            <a:spAutoFit/>
          </a:bodyPr>
          <a:lstStyle/>
          <a:p>
            <a:r>
              <a:rPr lang="en-US" b="1" dirty="0"/>
              <a:t>6</a:t>
            </a:r>
            <a:r>
              <a:rPr lang="en-US" dirty="0"/>
              <a:t> 'Pops' with a lighted splint.</a:t>
            </a:r>
            <a:endParaRPr lang="en-GB" dirty="0"/>
          </a:p>
        </p:txBody>
      </p:sp>
    </p:spTree>
    <p:extLst>
      <p:ext uri="{BB962C8B-B14F-4D97-AF65-F5344CB8AC3E}">
        <p14:creationId xmlns:p14="http://schemas.microsoft.com/office/powerpoint/2010/main" val="1270671296"/>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19.4 – Workbook Questions</a:t>
            </a:r>
            <a:endParaRPr lang="en-GB" b="1" dirty="0" smtClean="0"/>
          </a:p>
        </p:txBody>
      </p:sp>
      <p:sp>
        <p:nvSpPr>
          <p:cNvPr id="6" name="Rectangle 33"/>
          <p:cNvSpPr/>
          <p:nvPr/>
        </p:nvSpPr>
        <p:spPr>
          <a:xfrm>
            <a:off x="179512" y="1131713"/>
            <a:ext cx="8712968" cy="56477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a:tabLst>
                <a:tab pos="809625" algn="l"/>
                <a:tab pos="2605088" algn="l"/>
                <a:tab pos="8523288" algn="r"/>
              </a:tabLst>
            </a:pPr>
            <a:r>
              <a:rPr lang="en-US" sz="1900" dirty="0" smtClean="0"/>
              <a:t>Complete the table showing what happens when the following aqueous ions react with aqueous sodium hydroxide and aqueous ammonia.	[16]</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endParaRPr lang="en-US" sz="1900" dirty="0" smtClean="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116</a:t>
            </a:r>
            <a:endParaRPr lang="en-GB" sz="1100" b="1"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12190821"/>
              </p:ext>
            </p:extLst>
          </p:nvPr>
        </p:nvGraphicFramePr>
        <p:xfrm>
          <a:off x="276200" y="1859488"/>
          <a:ext cx="8472264" cy="4881880"/>
        </p:xfrm>
        <a:graphic>
          <a:graphicData uri="http://schemas.openxmlformats.org/drawingml/2006/table">
            <a:tbl>
              <a:tblPr firstRow="1" bandRow="1">
                <a:tableStyleId>{793D81CF-94F2-401A-BA57-92F5A7B2D0C5}</a:tableStyleId>
              </a:tblPr>
              <a:tblGrid>
                <a:gridCol w="1631504"/>
                <a:gridCol w="3312368"/>
                <a:gridCol w="3528392"/>
              </a:tblGrid>
              <a:tr h="370840">
                <a:tc>
                  <a:txBody>
                    <a:bodyPr/>
                    <a:lstStyle/>
                    <a:p>
                      <a:r>
                        <a:rPr lang="en-GB" sz="1700" dirty="0" smtClean="0">
                          <a:latin typeface="Arial" panose="020B0604020202020204" pitchFamily="34" charset="0"/>
                          <a:cs typeface="Arial" panose="020B0604020202020204" pitchFamily="34" charset="0"/>
                        </a:rPr>
                        <a:t>Aqueous ion</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Arial" panose="020B0604020202020204" pitchFamily="34" charset="0"/>
                          <a:cs typeface="Arial" panose="020B0604020202020204" pitchFamily="34" charset="0"/>
                        </a:rPr>
                        <a:t>Reaction with sodium hydroxide</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Arial" panose="020B0604020202020204" pitchFamily="34" charset="0"/>
                          <a:cs typeface="Arial" panose="020B0604020202020204" pitchFamily="34" charset="0"/>
                        </a:rPr>
                        <a:t>Reaction with aqueous ammonia</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sz="1700" dirty="0" smtClean="0">
                          <a:latin typeface="Arial" panose="020B0604020202020204" pitchFamily="34" charset="0"/>
                          <a:cs typeface="Arial" panose="020B0604020202020204" pitchFamily="34" charset="0"/>
                        </a:rPr>
                        <a:t>Al</a:t>
                      </a:r>
                      <a:r>
                        <a:rPr lang="en-GB" sz="1700" baseline="30000" dirty="0" smtClean="0">
                          <a:latin typeface="Arial" panose="020B0604020202020204" pitchFamily="34" charset="0"/>
                          <a:cs typeface="Arial" panose="020B0604020202020204" pitchFamily="34" charset="0"/>
                        </a:rPr>
                        <a:t>3+ </a:t>
                      </a:r>
                      <a:r>
                        <a:rPr lang="en-GB" sz="1700" dirty="0" smtClean="0">
                          <a:latin typeface="Arial" panose="020B0604020202020204" pitchFamily="34" charset="0"/>
                          <a:cs typeface="Arial" panose="020B0604020202020204" pitchFamily="34" charset="0"/>
                        </a:rPr>
                        <a:t>(</a:t>
                      </a:r>
                      <a:r>
                        <a:rPr lang="en-GB" sz="1700" i="1" dirty="0" err="1" smtClean="0">
                          <a:latin typeface="Arial" panose="020B0604020202020204" pitchFamily="34" charset="0"/>
                          <a:cs typeface="Arial" panose="020B0604020202020204" pitchFamily="34" charset="0"/>
                        </a:rPr>
                        <a:t>aq</a:t>
                      </a:r>
                      <a:r>
                        <a:rPr lang="en-GB" sz="1700" dirty="0" smtClean="0">
                          <a:latin typeface="Arial" panose="020B0604020202020204" pitchFamily="34" charset="0"/>
                          <a:cs typeface="Arial" panose="020B0604020202020204" pitchFamily="34" charset="0"/>
                        </a:rPr>
                        <a:t>)</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sz="1700" dirty="0" smtClean="0">
                          <a:latin typeface="Arial" panose="020B0604020202020204" pitchFamily="34" charset="0"/>
                          <a:cs typeface="Arial" panose="020B0604020202020204" pitchFamily="34" charset="0"/>
                        </a:rPr>
                        <a:t>Cr</a:t>
                      </a:r>
                      <a:r>
                        <a:rPr lang="en-GB" sz="1700" baseline="30000" dirty="0" smtClean="0">
                          <a:latin typeface="Arial" panose="020B0604020202020204" pitchFamily="34" charset="0"/>
                          <a:cs typeface="Arial" panose="020B0604020202020204" pitchFamily="34" charset="0"/>
                        </a:rPr>
                        <a:t>3+ </a:t>
                      </a:r>
                      <a:r>
                        <a:rPr lang="en-GB" sz="1700" dirty="0" smtClean="0">
                          <a:latin typeface="Arial" panose="020B0604020202020204" pitchFamily="34" charset="0"/>
                          <a:cs typeface="Arial" panose="020B0604020202020204" pitchFamily="34" charset="0"/>
                        </a:rPr>
                        <a:t>(</a:t>
                      </a:r>
                      <a:r>
                        <a:rPr lang="en-GB" sz="1700" i="1" dirty="0" err="1" smtClean="0">
                          <a:latin typeface="Arial" panose="020B0604020202020204" pitchFamily="34" charset="0"/>
                          <a:cs typeface="Arial" panose="020B0604020202020204" pitchFamily="34" charset="0"/>
                        </a:rPr>
                        <a:t>aq</a:t>
                      </a:r>
                      <a:r>
                        <a:rPr lang="en-GB" sz="1700" dirty="0" smtClean="0">
                          <a:latin typeface="Arial" panose="020B0604020202020204" pitchFamily="34" charset="0"/>
                          <a:cs typeface="Arial" panose="020B0604020202020204" pitchFamily="34" charset="0"/>
                        </a:rPr>
                        <a:t>)</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sz="1700" dirty="0" smtClean="0">
                          <a:latin typeface="Arial" panose="020B0604020202020204" pitchFamily="34" charset="0"/>
                          <a:cs typeface="Arial" panose="020B0604020202020204" pitchFamily="34" charset="0"/>
                        </a:rPr>
                        <a:t>Cu</a:t>
                      </a:r>
                      <a:r>
                        <a:rPr lang="en-GB" sz="1700" baseline="30000" dirty="0" smtClean="0">
                          <a:latin typeface="Arial" panose="020B0604020202020204" pitchFamily="34" charset="0"/>
                          <a:cs typeface="Arial" panose="020B0604020202020204" pitchFamily="34" charset="0"/>
                        </a:rPr>
                        <a:t>2+ </a:t>
                      </a:r>
                      <a:r>
                        <a:rPr lang="en-GB" sz="1700" dirty="0" smtClean="0">
                          <a:latin typeface="Arial" panose="020B0604020202020204" pitchFamily="34" charset="0"/>
                          <a:cs typeface="Arial" panose="020B0604020202020204" pitchFamily="34" charset="0"/>
                        </a:rPr>
                        <a:t>(</a:t>
                      </a:r>
                      <a:r>
                        <a:rPr lang="en-GB" sz="1700" i="1" dirty="0" err="1" smtClean="0">
                          <a:latin typeface="Arial" panose="020B0604020202020204" pitchFamily="34" charset="0"/>
                          <a:cs typeface="Arial" panose="020B0604020202020204" pitchFamily="34" charset="0"/>
                        </a:rPr>
                        <a:t>aq</a:t>
                      </a:r>
                      <a:r>
                        <a:rPr lang="en-GB" sz="1700" dirty="0" smtClean="0">
                          <a:latin typeface="Arial" panose="020B0604020202020204" pitchFamily="34" charset="0"/>
                          <a:cs typeface="Arial" panose="020B0604020202020204" pitchFamily="34" charset="0"/>
                        </a:rPr>
                        <a:t>)</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sz="1700" dirty="0" smtClean="0">
                          <a:latin typeface="Arial" panose="020B0604020202020204" pitchFamily="34" charset="0"/>
                          <a:cs typeface="Arial" panose="020B0604020202020204" pitchFamily="34" charset="0"/>
                        </a:rPr>
                        <a:t>Fe</a:t>
                      </a:r>
                      <a:r>
                        <a:rPr lang="en-GB" sz="1700" baseline="30000" dirty="0" smtClean="0">
                          <a:latin typeface="Arial" panose="020B0604020202020204" pitchFamily="34" charset="0"/>
                          <a:cs typeface="Arial" panose="020B0604020202020204" pitchFamily="34" charset="0"/>
                        </a:rPr>
                        <a:t>3+ </a:t>
                      </a:r>
                      <a:r>
                        <a:rPr lang="en-GB" sz="1700" dirty="0" smtClean="0">
                          <a:latin typeface="Arial" panose="020B0604020202020204" pitchFamily="34" charset="0"/>
                          <a:cs typeface="Arial" panose="020B0604020202020204" pitchFamily="34" charset="0"/>
                        </a:rPr>
                        <a:t>(</a:t>
                      </a:r>
                      <a:r>
                        <a:rPr lang="en-GB" sz="1700" i="1" dirty="0" err="1" smtClean="0">
                          <a:latin typeface="Arial" panose="020B0604020202020204" pitchFamily="34" charset="0"/>
                          <a:cs typeface="Arial" panose="020B0604020202020204" pitchFamily="34" charset="0"/>
                        </a:rPr>
                        <a:t>aq</a:t>
                      </a:r>
                      <a:r>
                        <a:rPr lang="en-GB" sz="1700" dirty="0" smtClean="0">
                          <a:latin typeface="Arial" panose="020B0604020202020204" pitchFamily="34" charset="0"/>
                          <a:cs typeface="Arial" panose="020B0604020202020204" pitchFamily="34" charset="0"/>
                        </a:rPr>
                        <a:t>)</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sz="1700" dirty="0" smtClean="0">
                          <a:latin typeface="Arial" panose="020B0604020202020204" pitchFamily="34" charset="0"/>
                          <a:cs typeface="Arial" panose="020B0604020202020204" pitchFamily="34" charset="0"/>
                        </a:rPr>
                        <a:t>At first 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________________________</a:t>
                      </a:r>
                      <a:br>
                        <a:rPr lang="en-IE" sz="1700" dirty="0" smtClean="0">
                          <a:latin typeface="Arial" panose="020B0604020202020204" pitchFamily="34" charset="0"/>
                          <a:cs typeface="Arial" panose="020B0604020202020204" pitchFamily="34" charset="0"/>
                        </a:rPr>
                      </a:br>
                      <a:r>
                        <a:rPr lang="en-IE" sz="1700" dirty="0" smtClean="0">
                          <a:latin typeface="Arial" panose="020B0604020202020204" pitchFamily="34" charset="0"/>
                          <a:cs typeface="Arial" panose="020B0604020202020204" pitchFamily="34" charset="0"/>
                        </a:rPr>
                        <a:t>In</a:t>
                      </a:r>
                      <a:r>
                        <a:rPr lang="en-IE" sz="1700" baseline="0" dirty="0" smtClean="0">
                          <a:latin typeface="Arial" panose="020B0604020202020204" pitchFamily="34" charset="0"/>
                          <a:cs typeface="Arial" panose="020B0604020202020204" pitchFamily="34" charset="0"/>
                        </a:rPr>
                        <a:t> excess ________________</a:t>
                      </a:r>
                      <a:br>
                        <a:rPr lang="en-IE" sz="1700" baseline="0" dirty="0" smtClean="0">
                          <a:latin typeface="Arial" panose="020B0604020202020204" pitchFamily="34" charset="0"/>
                          <a:cs typeface="Arial" panose="020B0604020202020204" pitchFamily="34" charset="0"/>
                        </a:rPr>
                      </a:br>
                      <a:r>
                        <a:rPr lang="en-IE" sz="1700" baseline="0" dirty="0" smtClean="0">
                          <a:latin typeface="Arial" panose="020B0604020202020204" pitchFamily="34" charset="0"/>
                          <a:cs typeface="Arial" panose="020B0604020202020204" pitchFamily="34" charset="0"/>
                        </a:rPr>
                        <a:t>________________________</a:t>
                      </a:r>
                      <a:endParaRPr lang="en-GB" sz="17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70779204"/>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19.4 – Workbook Questions</a:t>
            </a:r>
            <a:endParaRPr lang="en-GB" b="1" dirty="0" smtClean="0"/>
          </a:p>
        </p:txBody>
      </p:sp>
      <p:sp>
        <p:nvSpPr>
          <p:cNvPr id="6" name="Rectangle 33"/>
          <p:cNvSpPr/>
          <p:nvPr/>
        </p:nvSpPr>
        <p:spPr>
          <a:xfrm>
            <a:off x="179512" y="1131713"/>
            <a:ext cx="8712968" cy="5324535"/>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startAt="2"/>
              <a:tabLst>
                <a:tab pos="809625" algn="l"/>
                <a:tab pos="2605088" algn="l"/>
                <a:tab pos="8523288" algn="r"/>
              </a:tabLst>
            </a:pPr>
            <a:r>
              <a:rPr lang="en-US" sz="2000" dirty="0" smtClean="0"/>
              <a:t>Aqueous </a:t>
            </a:r>
            <a:r>
              <a:rPr lang="en-US" sz="2000" dirty="0"/>
              <a:t>zinc ions and calcium ions both give a white precipitate on addition of a small amount of aqueous sodium hydroxide. Describe how you could distinguish between these two ions</a:t>
            </a:r>
            <a:r>
              <a:rPr lang="en-US" sz="2000" dirty="0" smtClean="0"/>
              <a:t>.	[</a:t>
            </a:r>
            <a:r>
              <a:rPr lang="en-US" sz="2000" dirty="0"/>
              <a:t>2</a:t>
            </a:r>
            <a:r>
              <a:rPr lang="en-US" sz="2000" dirty="0" smtClean="0"/>
              <a:t>]</a:t>
            </a:r>
            <a:br>
              <a:rPr lang="en-US" sz="2000" dirty="0" smtClean="0"/>
            </a:br>
            <a:r>
              <a:rPr lang="en-US" sz="2000" dirty="0" smtClean="0"/>
              <a:t>____________________________________________________________________________________________________________________________________________________________________________________________________________________________________</a:t>
            </a:r>
            <a:endParaRPr lang="en-US" sz="2000" dirty="0"/>
          </a:p>
          <a:p>
            <a:pPr marL="361950" indent="-361950">
              <a:buClr>
                <a:srgbClr val="C00000"/>
              </a:buClr>
              <a:buFont typeface="+mj-lt"/>
              <a:buAutoNum type="arabicPeriod" startAt="2"/>
              <a:tabLst>
                <a:tab pos="809625" algn="l"/>
                <a:tab pos="2605088" algn="l"/>
                <a:tab pos="8523288" algn="r"/>
              </a:tabLst>
            </a:pPr>
            <a:r>
              <a:rPr lang="en-US" sz="2000" dirty="0" smtClean="0"/>
              <a:t>What </a:t>
            </a:r>
            <a:r>
              <a:rPr lang="en-US" sz="2000" dirty="0"/>
              <a:t>colour do these ions give to a non-luminous (blue) Bunsen </a:t>
            </a:r>
            <a:r>
              <a:rPr lang="en-US" sz="2000" dirty="0" smtClean="0"/>
              <a:t>flame?</a:t>
            </a:r>
            <a:br>
              <a:rPr lang="en-US" sz="2000" dirty="0" smtClean="0"/>
            </a:br>
            <a:r>
              <a:rPr lang="en-US" sz="2000" dirty="0" smtClean="0"/>
              <a:t>a</a:t>
            </a:r>
            <a:r>
              <a:rPr lang="en-US" sz="2000" dirty="0"/>
              <a:t>. </a:t>
            </a:r>
            <a:r>
              <a:rPr lang="en-US" sz="2000" dirty="0" smtClean="0"/>
              <a:t>lithium ________________ b</a:t>
            </a:r>
            <a:r>
              <a:rPr lang="en-US" sz="2000" dirty="0"/>
              <a:t>. </a:t>
            </a:r>
            <a:r>
              <a:rPr lang="en-US" sz="2000" dirty="0" smtClean="0"/>
              <a:t>potassium ____________________ 	[2]</a:t>
            </a:r>
          </a:p>
          <a:p>
            <a:pPr>
              <a:buClr>
                <a:srgbClr val="C00000"/>
              </a:buClr>
              <a:tabLst>
                <a:tab pos="809625" algn="l"/>
                <a:tab pos="2605088" algn="l"/>
                <a:tab pos="8523288" algn="r"/>
              </a:tabLst>
            </a:pPr>
            <a:r>
              <a:rPr lang="en-US" sz="2000" b="1" dirty="0" smtClean="0"/>
              <a:t>Extension</a:t>
            </a:r>
            <a:endParaRPr lang="en-US" sz="2000" b="1" dirty="0"/>
          </a:p>
          <a:p>
            <a:pPr marL="361950" indent="-361950">
              <a:buClr>
                <a:srgbClr val="C00000"/>
              </a:buClr>
              <a:buFont typeface="+mj-lt"/>
              <a:buAutoNum type="arabicPeriod" startAt="4"/>
              <a:tabLst>
                <a:tab pos="809625" algn="l"/>
                <a:tab pos="2605088" algn="l"/>
                <a:tab pos="8523288" algn="r"/>
              </a:tabLst>
            </a:pPr>
            <a:r>
              <a:rPr lang="en-US" sz="2000" dirty="0" smtClean="0"/>
              <a:t>Write </a:t>
            </a:r>
            <a:r>
              <a:rPr lang="en-US" sz="2000" dirty="0"/>
              <a:t>ionic equations for these reactions. Include state </a:t>
            </a:r>
            <a:r>
              <a:rPr lang="en-US" sz="2000" dirty="0" smtClean="0"/>
              <a:t>symbols.</a:t>
            </a:r>
            <a:br>
              <a:rPr lang="en-US" sz="2000" dirty="0" smtClean="0"/>
            </a:br>
            <a:r>
              <a:rPr lang="en-US" sz="2000" dirty="0" smtClean="0"/>
              <a:t>a</a:t>
            </a:r>
            <a:r>
              <a:rPr lang="en-US" sz="2000" dirty="0"/>
              <a:t>. The reaction of aqueous iron(</a:t>
            </a:r>
            <a:r>
              <a:rPr lang="en-US" sz="2000" dirty="0" err="1"/>
              <a:t>ll</a:t>
            </a:r>
            <a:r>
              <a:rPr lang="en-US" sz="2000" dirty="0"/>
              <a:t>) sulfate with aqueous sodium </a:t>
            </a:r>
            <a:r>
              <a:rPr lang="en-US" sz="2000" dirty="0" smtClean="0"/>
              <a:t>hydroxide. _____________________________________________________</a:t>
            </a:r>
            <a:r>
              <a:rPr lang="en-US" sz="2000" dirty="0"/>
              <a:t> </a:t>
            </a:r>
            <a:r>
              <a:rPr lang="en-US" sz="2000" dirty="0" smtClean="0"/>
              <a:t>  [3]</a:t>
            </a:r>
            <a:br>
              <a:rPr lang="en-US" sz="2000" dirty="0" smtClean="0"/>
            </a:br>
            <a:r>
              <a:rPr lang="en-US" sz="2000" dirty="0" smtClean="0"/>
              <a:t>b</a:t>
            </a:r>
            <a:r>
              <a:rPr lang="en-US" sz="2000" dirty="0"/>
              <a:t>. The reaction of aqueous </a:t>
            </a:r>
            <a:r>
              <a:rPr lang="en-US" sz="2000" dirty="0" err="1"/>
              <a:t>aluminium</a:t>
            </a:r>
            <a:r>
              <a:rPr lang="en-US" sz="2000" dirty="0"/>
              <a:t> chloride with excess aqueous sodium </a:t>
            </a:r>
            <a:r>
              <a:rPr lang="en-US" sz="2000" dirty="0" smtClean="0"/>
              <a:t>hydroxide</a:t>
            </a:r>
            <a:br>
              <a:rPr lang="en-US" sz="2000" dirty="0" smtClean="0"/>
            </a:br>
            <a:r>
              <a:rPr lang="en-US" sz="2000" dirty="0" smtClean="0"/>
              <a:t>___________________________________________________  [3]</a:t>
            </a:r>
            <a:endParaRPr lang="en-US" sz="2000" dirty="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116</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1348979"/>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19.5 – Workbook Questions</a:t>
            </a:r>
            <a:endParaRPr lang="en-GB" b="1" dirty="0" smtClean="0"/>
          </a:p>
        </p:txBody>
      </p:sp>
      <p:sp>
        <p:nvSpPr>
          <p:cNvPr id="6" name="Rectangle 33"/>
          <p:cNvSpPr/>
          <p:nvPr/>
        </p:nvSpPr>
        <p:spPr>
          <a:xfrm>
            <a:off x="179512" y="1131713"/>
            <a:ext cx="8712968" cy="5632311"/>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a:tabLst>
                <a:tab pos="809625" algn="l"/>
                <a:tab pos="2605088" algn="l"/>
                <a:tab pos="8523288" algn="r"/>
              </a:tabLst>
            </a:pPr>
            <a:r>
              <a:rPr lang="en-US" sz="2000" dirty="0"/>
              <a:t>Link the anions A to E on </a:t>
            </a:r>
            <a:r>
              <a:rPr lang="en-US" sz="2000" dirty="0" smtClean="0"/>
              <a:t>left </a:t>
            </a:r>
            <a:r>
              <a:rPr lang="en-US" sz="2000" dirty="0"/>
              <a:t>with the best test results 1 to 5 </a:t>
            </a:r>
            <a:r>
              <a:rPr lang="en-US" sz="2000" dirty="0" smtClean="0"/>
              <a:t>on </a:t>
            </a:r>
            <a:r>
              <a:rPr lang="en-US" sz="2000" dirty="0"/>
              <a:t>right.</a:t>
            </a:r>
            <a:r>
              <a:rPr lang="en-US" sz="2000" dirty="0" smtClean="0"/>
              <a:t>	[3]</a:t>
            </a:r>
            <a:r>
              <a:rPr lang="en-US" sz="2000" dirty="0"/>
              <a:t/>
            </a:r>
            <a:br>
              <a:rPr lang="en-US" sz="2000" dirty="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endParaRPr lang="en-US" sz="2000" dirty="0" smtClean="0"/>
          </a:p>
          <a:p>
            <a:pPr marL="361950" indent="-361950">
              <a:buClr>
                <a:srgbClr val="C00000"/>
              </a:buClr>
              <a:buFont typeface="+mj-lt"/>
              <a:buAutoNum type="arabicPeriod"/>
              <a:tabLst>
                <a:tab pos="809625" algn="l"/>
                <a:tab pos="2605088" algn="l"/>
                <a:tab pos="8523288" algn="r"/>
              </a:tabLst>
            </a:pPr>
            <a:r>
              <a:rPr lang="en-US" sz="2000" b="1" dirty="0"/>
              <a:t>a.</a:t>
            </a:r>
            <a:r>
              <a:rPr lang="en-US" sz="2000" dirty="0"/>
              <a:t> Write a symbol equation for the reaction of aqueous silver nitrate with aqueous sodium chloride. Include state </a:t>
            </a:r>
            <a:r>
              <a:rPr lang="en-US" sz="2000" dirty="0" smtClean="0"/>
              <a:t>symbols.</a:t>
            </a:r>
            <a:br>
              <a:rPr lang="en-US" sz="2000" dirty="0" smtClean="0"/>
            </a:br>
            <a:r>
              <a:rPr lang="en-US" sz="2000" dirty="0" smtClean="0"/>
              <a:t>_____________________________________________________ [2]</a:t>
            </a:r>
            <a:br>
              <a:rPr lang="en-US" sz="2000" dirty="0" smtClean="0"/>
            </a:br>
            <a:r>
              <a:rPr lang="en-US" sz="2000" b="1" dirty="0" smtClean="0"/>
              <a:t>b</a:t>
            </a:r>
            <a:r>
              <a:rPr lang="en-US" sz="2000" b="1" dirty="0"/>
              <a:t>.</a:t>
            </a:r>
            <a:r>
              <a:rPr lang="en-US" sz="2000" dirty="0"/>
              <a:t> Convert this equation into an ionic equation</a:t>
            </a:r>
            <a:r>
              <a:rPr lang="en-US" sz="2000" dirty="0" smtClean="0"/>
              <a:t>.</a:t>
            </a:r>
            <a:br>
              <a:rPr lang="en-US" sz="2000" dirty="0" smtClean="0"/>
            </a:br>
            <a:r>
              <a:rPr lang="en-US" sz="2000" dirty="0" smtClean="0"/>
              <a:t>____________________________________________________ [2]</a:t>
            </a:r>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117</a:t>
            </a:r>
            <a:endParaRPr lang="en-GB" sz="1100" b="1" dirty="0">
              <a:latin typeface="Arial" panose="020B0604020202020204" pitchFamily="34" charset="0"/>
              <a:cs typeface="Arial" panose="020B0604020202020204" pitchFamily="34" charset="0"/>
            </a:endParaRPr>
          </a:p>
        </p:txBody>
      </p:sp>
      <p:sp>
        <p:nvSpPr>
          <p:cNvPr id="9" name="TextBox 8"/>
          <p:cNvSpPr txBox="1"/>
          <p:nvPr/>
        </p:nvSpPr>
        <p:spPr>
          <a:xfrm>
            <a:off x="395536" y="1628800"/>
            <a:ext cx="2808312" cy="369332"/>
          </a:xfrm>
          <a:prstGeom prst="rect">
            <a:avLst/>
          </a:prstGeom>
          <a:solidFill>
            <a:srgbClr val="C1D6FF"/>
          </a:solidFill>
          <a:ln w="28575">
            <a:solidFill>
              <a:schemeClr val="tx1"/>
            </a:solidFill>
          </a:ln>
        </p:spPr>
        <p:txBody>
          <a:bodyPr wrap="square" rtlCol="0">
            <a:spAutoFit/>
          </a:bodyPr>
          <a:lstStyle/>
          <a:p>
            <a:r>
              <a:rPr lang="en-IE" b="1" dirty="0" smtClean="0"/>
              <a:t>A</a:t>
            </a:r>
            <a:r>
              <a:rPr lang="en-IE" dirty="0"/>
              <a:t>  Aqueous bromide ions</a:t>
            </a:r>
            <a:endParaRPr lang="en-GB" dirty="0"/>
          </a:p>
        </p:txBody>
      </p:sp>
      <p:sp>
        <p:nvSpPr>
          <p:cNvPr id="10" name="TextBox 9"/>
          <p:cNvSpPr txBox="1"/>
          <p:nvPr/>
        </p:nvSpPr>
        <p:spPr>
          <a:xfrm>
            <a:off x="395536" y="2248069"/>
            <a:ext cx="2808312" cy="369332"/>
          </a:xfrm>
          <a:prstGeom prst="rect">
            <a:avLst/>
          </a:prstGeom>
          <a:solidFill>
            <a:srgbClr val="C1D6FF"/>
          </a:solidFill>
          <a:ln w="28575">
            <a:solidFill>
              <a:schemeClr val="tx1"/>
            </a:solidFill>
          </a:ln>
        </p:spPr>
        <p:txBody>
          <a:bodyPr wrap="square" rtlCol="0">
            <a:spAutoFit/>
          </a:bodyPr>
          <a:lstStyle/>
          <a:p>
            <a:r>
              <a:rPr lang="en-IE" b="1" dirty="0" smtClean="0"/>
              <a:t>B</a:t>
            </a:r>
            <a:r>
              <a:rPr lang="en-IE" dirty="0"/>
              <a:t>  Carbonate ions</a:t>
            </a:r>
            <a:endParaRPr lang="en-GB" dirty="0"/>
          </a:p>
        </p:txBody>
      </p:sp>
      <p:sp>
        <p:nvSpPr>
          <p:cNvPr id="11" name="TextBox 10"/>
          <p:cNvSpPr txBox="1"/>
          <p:nvPr/>
        </p:nvSpPr>
        <p:spPr>
          <a:xfrm>
            <a:off x="395536" y="2867338"/>
            <a:ext cx="2808312" cy="369332"/>
          </a:xfrm>
          <a:prstGeom prst="rect">
            <a:avLst/>
          </a:prstGeom>
          <a:solidFill>
            <a:srgbClr val="C1D6FF"/>
          </a:solidFill>
          <a:ln w="28575">
            <a:solidFill>
              <a:schemeClr val="tx1"/>
            </a:solidFill>
          </a:ln>
        </p:spPr>
        <p:txBody>
          <a:bodyPr wrap="square" rtlCol="0">
            <a:spAutoFit/>
          </a:bodyPr>
          <a:lstStyle/>
          <a:p>
            <a:r>
              <a:rPr lang="en-IE" b="1" dirty="0" smtClean="0"/>
              <a:t>C</a:t>
            </a:r>
            <a:r>
              <a:rPr lang="en-IE" dirty="0"/>
              <a:t>  Aqueous nitrate ions</a:t>
            </a:r>
            <a:endParaRPr lang="en-GB" dirty="0"/>
          </a:p>
        </p:txBody>
      </p:sp>
      <p:sp>
        <p:nvSpPr>
          <p:cNvPr id="12" name="TextBox 11"/>
          <p:cNvSpPr txBox="1"/>
          <p:nvPr/>
        </p:nvSpPr>
        <p:spPr>
          <a:xfrm>
            <a:off x="395536" y="3486607"/>
            <a:ext cx="2808312" cy="369332"/>
          </a:xfrm>
          <a:prstGeom prst="rect">
            <a:avLst/>
          </a:prstGeom>
          <a:solidFill>
            <a:srgbClr val="C1D6FF"/>
          </a:solidFill>
          <a:ln w="28575">
            <a:solidFill>
              <a:schemeClr val="tx1"/>
            </a:solidFill>
          </a:ln>
        </p:spPr>
        <p:txBody>
          <a:bodyPr wrap="square" rtlCol="0">
            <a:spAutoFit/>
          </a:bodyPr>
          <a:lstStyle/>
          <a:p>
            <a:r>
              <a:rPr lang="en-IE" b="1" dirty="0" smtClean="0"/>
              <a:t>D</a:t>
            </a:r>
            <a:r>
              <a:rPr lang="en-IE" dirty="0"/>
              <a:t>  </a:t>
            </a:r>
            <a:r>
              <a:rPr lang="en-IE" dirty="0" err="1"/>
              <a:t>Sulfite</a:t>
            </a:r>
            <a:r>
              <a:rPr lang="en-IE" dirty="0"/>
              <a:t> ions</a:t>
            </a:r>
            <a:endParaRPr lang="en-GB" dirty="0"/>
          </a:p>
        </p:txBody>
      </p:sp>
      <p:sp>
        <p:nvSpPr>
          <p:cNvPr id="13" name="TextBox 12"/>
          <p:cNvSpPr txBox="1"/>
          <p:nvPr/>
        </p:nvSpPr>
        <p:spPr>
          <a:xfrm>
            <a:off x="395536" y="4105876"/>
            <a:ext cx="2808312" cy="369332"/>
          </a:xfrm>
          <a:prstGeom prst="rect">
            <a:avLst/>
          </a:prstGeom>
          <a:solidFill>
            <a:srgbClr val="C1D6FF"/>
          </a:solidFill>
          <a:ln w="28575">
            <a:solidFill>
              <a:schemeClr val="tx1"/>
            </a:solidFill>
          </a:ln>
        </p:spPr>
        <p:txBody>
          <a:bodyPr wrap="square" rtlCol="0">
            <a:spAutoFit/>
          </a:bodyPr>
          <a:lstStyle/>
          <a:p>
            <a:r>
              <a:rPr lang="en-IE" b="1" dirty="0" smtClean="0"/>
              <a:t>E</a:t>
            </a:r>
            <a:r>
              <a:rPr lang="en-IE" dirty="0"/>
              <a:t>  Aqueous </a:t>
            </a:r>
            <a:r>
              <a:rPr lang="en-IE" dirty="0" err="1"/>
              <a:t>sulfate</a:t>
            </a:r>
            <a:r>
              <a:rPr lang="en-IE" dirty="0"/>
              <a:t> ions</a:t>
            </a:r>
            <a:endParaRPr lang="en-GB" dirty="0"/>
          </a:p>
        </p:txBody>
      </p:sp>
      <p:sp>
        <p:nvSpPr>
          <p:cNvPr id="14" name="TextBox 13"/>
          <p:cNvSpPr txBox="1"/>
          <p:nvPr/>
        </p:nvSpPr>
        <p:spPr>
          <a:xfrm>
            <a:off x="4283968" y="1628800"/>
            <a:ext cx="4392488" cy="646331"/>
          </a:xfrm>
          <a:prstGeom prst="rect">
            <a:avLst/>
          </a:prstGeom>
          <a:solidFill>
            <a:srgbClr val="F7D9DA"/>
          </a:solidFill>
          <a:ln w="28575">
            <a:solidFill>
              <a:schemeClr val="tx1"/>
            </a:solidFill>
          </a:ln>
        </p:spPr>
        <p:txBody>
          <a:bodyPr wrap="square" rtlCol="0">
            <a:spAutoFit/>
          </a:bodyPr>
          <a:lstStyle/>
          <a:p>
            <a:r>
              <a:rPr lang="en-US" b="1" dirty="0"/>
              <a:t>1</a:t>
            </a:r>
            <a:r>
              <a:rPr lang="en-US" dirty="0"/>
              <a:t> Ammonia produced when heated with sodium hydroxide and </a:t>
            </a:r>
            <a:r>
              <a:rPr lang="en-US" dirty="0" err="1"/>
              <a:t>aluminium</a:t>
            </a:r>
            <a:r>
              <a:rPr lang="en-US" dirty="0"/>
              <a:t> foil</a:t>
            </a:r>
            <a:r>
              <a:rPr lang="en-US" dirty="0" smtClean="0"/>
              <a:t>.</a:t>
            </a:r>
            <a:endParaRPr lang="en-GB" dirty="0"/>
          </a:p>
        </p:txBody>
      </p:sp>
      <p:sp>
        <p:nvSpPr>
          <p:cNvPr id="15" name="TextBox 14"/>
          <p:cNvSpPr txBox="1"/>
          <p:nvPr/>
        </p:nvSpPr>
        <p:spPr>
          <a:xfrm>
            <a:off x="4283968" y="2328555"/>
            <a:ext cx="4392488" cy="646331"/>
          </a:xfrm>
          <a:prstGeom prst="rect">
            <a:avLst/>
          </a:prstGeom>
          <a:solidFill>
            <a:srgbClr val="F7D9DA"/>
          </a:solidFill>
          <a:ln w="28575">
            <a:solidFill>
              <a:schemeClr val="tx1"/>
            </a:solidFill>
          </a:ln>
        </p:spPr>
        <p:txBody>
          <a:bodyPr wrap="square" rtlCol="0">
            <a:spAutoFit/>
          </a:bodyPr>
          <a:lstStyle/>
          <a:p>
            <a:r>
              <a:rPr lang="en-US" b="1" dirty="0"/>
              <a:t>2</a:t>
            </a:r>
            <a:r>
              <a:rPr lang="en-US" dirty="0"/>
              <a:t> White precipitate formed on addition of aqueous nitric acid and barium nitrate</a:t>
            </a:r>
            <a:r>
              <a:rPr lang="en-US" dirty="0" smtClean="0"/>
              <a:t>.</a:t>
            </a:r>
            <a:endParaRPr lang="en-GB" dirty="0"/>
          </a:p>
        </p:txBody>
      </p:sp>
      <p:sp>
        <p:nvSpPr>
          <p:cNvPr id="16" name="TextBox 15"/>
          <p:cNvSpPr txBox="1"/>
          <p:nvPr/>
        </p:nvSpPr>
        <p:spPr>
          <a:xfrm>
            <a:off x="4283968" y="3028310"/>
            <a:ext cx="4392488" cy="646331"/>
          </a:xfrm>
          <a:prstGeom prst="rect">
            <a:avLst/>
          </a:prstGeom>
          <a:solidFill>
            <a:srgbClr val="F7D9DA"/>
          </a:solidFill>
          <a:ln w="28575">
            <a:solidFill>
              <a:schemeClr val="tx1"/>
            </a:solidFill>
          </a:ln>
        </p:spPr>
        <p:txBody>
          <a:bodyPr wrap="square" rtlCol="0">
            <a:spAutoFit/>
          </a:bodyPr>
          <a:lstStyle/>
          <a:p>
            <a:r>
              <a:rPr lang="en-IE" b="1" dirty="0"/>
              <a:t>3</a:t>
            </a:r>
            <a:r>
              <a:rPr lang="en-IE" dirty="0"/>
              <a:t> </a:t>
            </a:r>
            <a:r>
              <a:rPr lang="en-US" dirty="0" smtClean="0"/>
              <a:t>SO</a:t>
            </a:r>
            <a:r>
              <a:rPr lang="en-US" baseline="-25000" dirty="0" smtClean="0"/>
              <a:t>2</a:t>
            </a:r>
            <a:r>
              <a:rPr lang="en-US" dirty="0" smtClean="0"/>
              <a:t> </a:t>
            </a:r>
            <a:r>
              <a:rPr lang="en-US" dirty="0"/>
              <a:t>produced when warmed with dilute hydrochloric acid</a:t>
            </a:r>
            <a:r>
              <a:rPr lang="en-US" dirty="0" smtClean="0"/>
              <a:t>.</a:t>
            </a:r>
            <a:endParaRPr lang="en-GB" dirty="0"/>
          </a:p>
        </p:txBody>
      </p:sp>
      <p:sp>
        <p:nvSpPr>
          <p:cNvPr id="17" name="TextBox 16"/>
          <p:cNvSpPr txBox="1"/>
          <p:nvPr/>
        </p:nvSpPr>
        <p:spPr>
          <a:xfrm>
            <a:off x="4283968" y="3728065"/>
            <a:ext cx="4392488" cy="646331"/>
          </a:xfrm>
          <a:prstGeom prst="rect">
            <a:avLst/>
          </a:prstGeom>
          <a:solidFill>
            <a:srgbClr val="F7D9DA"/>
          </a:solidFill>
          <a:ln w="28575">
            <a:solidFill>
              <a:schemeClr val="tx1"/>
            </a:solidFill>
          </a:ln>
        </p:spPr>
        <p:txBody>
          <a:bodyPr wrap="square" rtlCol="0">
            <a:spAutoFit/>
          </a:bodyPr>
          <a:lstStyle/>
          <a:p>
            <a:r>
              <a:rPr lang="en-IE" b="1" dirty="0"/>
              <a:t>4</a:t>
            </a:r>
            <a:r>
              <a:rPr lang="en-IE" dirty="0"/>
              <a:t> </a:t>
            </a:r>
            <a:r>
              <a:rPr lang="en-US" dirty="0"/>
              <a:t>Effervescence of carbon dioxide on the addition of an acid</a:t>
            </a:r>
            <a:r>
              <a:rPr lang="en-US" dirty="0" smtClean="0"/>
              <a:t>.</a:t>
            </a:r>
            <a:endParaRPr lang="en-GB" dirty="0"/>
          </a:p>
        </p:txBody>
      </p:sp>
      <p:sp>
        <p:nvSpPr>
          <p:cNvPr id="18" name="TextBox 17"/>
          <p:cNvSpPr txBox="1"/>
          <p:nvPr/>
        </p:nvSpPr>
        <p:spPr>
          <a:xfrm>
            <a:off x="4283968" y="4427820"/>
            <a:ext cx="4392488" cy="646331"/>
          </a:xfrm>
          <a:prstGeom prst="rect">
            <a:avLst/>
          </a:prstGeom>
          <a:solidFill>
            <a:srgbClr val="F7D9DA"/>
          </a:solidFill>
          <a:ln w="28575">
            <a:solidFill>
              <a:schemeClr val="tx1"/>
            </a:solidFill>
          </a:ln>
        </p:spPr>
        <p:txBody>
          <a:bodyPr wrap="square" rtlCol="0">
            <a:spAutoFit/>
          </a:bodyPr>
          <a:lstStyle/>
          <a:p>
            <a:r>
              <a:rPr lang="en-IE" b="1" dirty="0"/>
              <a:t>5</a:t>
            </a:r>
            <a:r>
              <a:rPr lang="en-IE" dirty="0"/>
              <a:t> </a:t>
            </a:r>
            <a:r>
              <a:rPr lang="en-US" dirty="0"/>
              <a:t>Cream precipitate on addition of aqueous nitric acid and silver </a:t>
            </a:r>
            <a:r>
              <a:rPr lang="en-US" dirty="0" smtClean="0"/>
              <a:t>nitrate</a:t>
            </a:r>
            <a:r>
              <a:rPr lang="en-IE" dirty="0" smtClean="0"/>
              <a:t>.</a:t>
            </a:r>
            <a:endParaRPr lang="en-GB" dirty="0"/>
          </a:p>
        </p:txBody>
      </p:sp>
    </p:spTree>
    <p:extLst>
      <p:ext uri="{BB962C8B-B14F-4D97-AF65-F5344CB8AC3E}">
        <p14:creationId xmlns:p14="http://schemas.microsoft.com/office/powerpoint/2010/main" val="65910710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dirty="0" smtClean="0"/>
              <a:t>2 – Grade Descriptors – Grade A</a:t>
            </a:r>
            <a:endParaRPr lang="en-GB" b="1" dirty="0" smtClean="0"/>
          </a:p>
        </p:txBody>
      </p:sp>
      <p:sp>
        <p:nvSpPr>
          <p:cNvPr id="34" name="Rectangle 33"/>
          <p:cNvSpPr/>
          <p:nvPr/>
        </p:nvSpPr>
        <p:spPr>
          <a:xfrm>
            <a:off x="323527" y="1124744"/>
            <a:ext cx="8424935" cy="5632311"/>
          </a:xfrm>
          <a:prstGeom prst="rect">
            <a:avLst/>
          </a:prstGeom>
        </p:spPr>
        <p:txBody>
          <a:bodyPr wrap="square">
            <a:spAutoFit/>
          </a:bodyPr>
          <a:lstStyle/>
          <a:p>
            <a:pPr>
              <a:buClr>
                <a:srgbClr val="0070C0"/>
              </a:buClr>
            </a:pPr>
            <a:r>
              <a:rPr lang="en-US" dirty="0" smtClean="0"/>
              <a:t>To </a:t>
            </a:r>
            <a:r>
              <a:rPr lang="en-US" dirty="0"/>
              <a:t>achieve a </a:t>
            </a:r>
            <a:r>
              <a:rPr lang="en-US" b="1" dirty="0"/>
              <a:t>Grade A</a:t>
            </a:r>
            <a:r>
              <a:rPr lang="en-US" dirty="0"/>
              <a:t>, a candidate will be able to:</a:t>
            </a:r>
          </a:p>
          <a:p>
            <a:pPr marL="342900" indent="-342900">
              <a:buClr>
                <a:srgbClr val="0070C0"/>
              </a:buClr>
              <a:buFont typeface="Arial" panose="020B0604020202020204" pitchFamily="34" charset="0"/>
              <a:buChar char="•"/>
            </a:pPr>
            <a:r>
              <a:rPr lang="en-US" dirty="0" smtClean="0"/>
              <a:t>recall </a:t>
            </a:r>
            <a:r>
              <a:rPr lang="en-US" dirty="0"/>
              <a:t>and communicate precise knowledge and display comprehensive understanding of </a:t>
            </a:r>
            <a:r>
              <a:rPr lang="en-US" dirty="0" smtClean="0"/>
              <a:t>scientific phenomena</a:t>
            </a:r>
            <a:r>
              <a:rPr lang="en-US" dirty="0"/>
              <a:t>, facts, laws, definitions, concepts and theories</a:t>
            </a:r>
          </a:p>
          <a:p>
            <a:pPr marL="342900" indent="-342900">
              <a:buClr>
                <a:srgbClr val="0070C0"/>
              </a:buClr>
              <a:buFont typeface="Arial" panose="020B0604020202020204" pitchFamily="34" charset="0"/>
              <a:buChar char="•"/>
            </a:pPr>
            <a:r>
              <a:rPr lang="en-US" dirty="0" smtClean="0"/>
              <a:t>apply </a:t>
            </a:r>
            <a:r>
              <a:rPr lang="en-US" dirty="0"/>
              <a:t>scientific concepts and theories to present reasoned explanations of familiar and </a:t>
            </a:r>
            <a:r>
              <a:rPr lang="en-US" dirty="0" smtClean="0"/>
              <a:t>unfamiliar phenomena</a:t>
            </a:r>
            <a:r>
              <a:rPr lang="en-US" dirty="0"/>
              <a:t>, to solve complex problems involving several stages, and to make reasoned predictions </a:t>
            </a:r>
            <a:r>
              <a:rPr lang="en-US" dirty="0" smtClean="0"/>
              <a:t>and hypotheses</a:t>
            </a:r>
            <a:endParaRPr lang="en-US" dirty="0"/>
          </a:p>
          <a:p>
            <a:pPr marL="342900" indent="-342900">
              <a:buClr>
                <a:srgbClr val="0070C0"/>
              </a:buClr>
              <a:buFont typeface="Arial" panose="020B0604020202020204" pitchFamily="34" charset="0"/>
              <a:buChar char="•"/>
            </a:pPr>
            <a:r>
              <a:rPr lang="en-US" dirty="0" smtClean="0"/>
              <a:t>communicate </a:t>
            </a:r>
            <a:r>
              <a:rPr lang="en-US" dirty="0"/>
              <a:t>and present complex scientific ideas, observations and data clearly and </a:t>
            </a:r>
            <a:r>
              <a:rPr lang="en-US" dirty="0" smtClean="0"/>
              <a:t>logically, independently </a:t>
            </a:r>
            <a:r>
              <a:rPr lang="en-US" dirty="0"/>
              <a:t>using scientific terminology and conventions consistently and correctly</a:t>
            </a:r>
          </a:p>
          <a:p>
            <a:pPr marL="342900" indent="-342900">
              <a:buClr>
                <a:srgbClr val="0070C0"/>
              </a:buClr>
              <a:buFont typeface="Arial" panose="020B0604020202020204" pitchFamily="34" charset="0"/>
              <a:buChar char="•"/>
            </a:pPr>
            <a:r>
              <a:rPr lang="en-US" dirty="0" smtClean="0"/>
              <a:t>independently </a:t>
            </a:r>
            <a:r>
              <a:rPr lang="en-US" dirty="0"/>
              <a:t>select, process and </a:t>
            </a:r>
            <a:r>
              <a:rPr lang="en-US" dirty="0" err="1"/>
              <a:t>synthesise</a:t>
            </a:r>
            <a:r>
              <a:rPr lang="en-US" dirty="0"/>
              <a:t> information presented in a variety of ways, and use it </a:t>
            </a:r>
            <a:r>
              <a:rPr lang="en-US" dirty="0" smtClean="0"/>
              <a:t>to draw </a:t>
            </a:r>
            <a:r>
              <a:rPr lang="en-US" dirty="0"/>
              <a:t>valid conclusions and discuss the scientific, technological, social, economic and </a:t>
            </a:r>
            <a:r>
              <a:rPr lang="en-US" dirty="0" smtClean="0"/>
              <a:t>environmental implications</a:t>
            </a:r>
            <a:endParaRPr lang="en-US" dirty="0"/>
          </a:p>
          <a:p>
            <a:pPr marL="342900" indent="-342900">
              <a:buClr>
                <a:srgbClr val="0070C0"/>
              </a:buClr>
              <a:buFont typeface="Arial" panose="020B0604020202020204" pitchFamily="34" charset="0"/>
              <a:buChar char="•"/>
            </a:pPr>
            <a:r>
              <a:rPr lang="en-US" dirty="0" smtClean="0"/>
              <a:t>devise </a:t>
            </a:r>
            <a:r>
              <a:rPr lang="en-US" dirty="0"/>
              <a:t>strategies to solve problems in complex situations which may involve many variables or </a:t>
            </a:r>
            <a:r>
              <a:rPr lang="en-US" dirty="0" smtClean="0"/>
              <a:t>complex manipulation </a:t>
            </a:r>
            <a:r>
              <a:rPr lang="en-US" dirty="0"/>
              <a:t>of data or ideas through multiple steps</a:t>
            </a:r>
          </a:p>
          <a:p>
            <a:pPr marL="342900" indent="-342900">
              <a:buClr>
                <a:srgbClr val="0070C0"/>
              </a:buClr>
              <a:buFont typeface="Arial" panose="020B0604020202020204" pitchFamily="34" charset="0"/>
              <a:buChar char="•"/>
            </a:pPr>
            <a:r>
              <a:rPr lang="en-US" dirty="0" smtClean="0"/>
              <a:t>analyse </a:t>
            </a:r>
            <a:r>
              <a:rPr lang="en-US" dirty="0"/>
              <a:t>data to identify any patterns or trends, taking account of limitations in the quality of the data </a:t>
            </a:r>
            <a:r>
              <a:rPr lang="en-US" dirty="0" smtClean="0"/>
              <a:t>and justifying </a:t>
            </a:r>
            <a:r>
              <a:rPr lang="en-US" dirty="0"/>
              <a:t>the conclusions reached select, describe, justify and evaluate techniques for a large range </a:t>
            </a:r>
            <a:r>
              <a:rPr lang="en-US" dirty="0" smtClean="0"/>
              <a:t>of scientific </a:t>
            </a:r>
            <a:r>
              <a:rPr lang="en-US" dirty="0"/>
              <a:t>operations and laboratory procedures.</a:t>
            </a:r>
          </a:p>
        </p:txBody>
      </p:sp>
    </p:spTree>
    <p:extLst>
      <p:ext uri="{BB962C8B-B14F-4D97-AF65-F5344CB8AC3E}">
        <p14:creationId xmlns:p14="http://schemas.microsoft.com/office/powerpoint/2010/main" val="1321932411"/>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19.5 – Workbook Questions</a:t>
            </a:r>
            <a:endParaRPr lang="en-GB" b="1" dirty="0" smtClean="0"/>
          </a:p>
        </p:txBody>
      </p:sp>
      <p:sp>
        <p:nvSpPr>
          <p:cNvPr id="6" name="Rectangle 33"/>
          <p:cNvSpPr/>
          <p:nvPr/>
        </p:nvSpPr>
        <p:spPr>
          <a:xfrm>
            <a:off x="179512" y="1131713"/>
            <a:ext cx="8712968" cy="5632311"/>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startAt="3"/>
              <a:tabLst>
                <a:tab pos="809625" algn="l"/>
                <a:tab pos="2605088" algn="l"/>
                <a:tab pos="8523288" algn="r"/>
              </a:tabLst>
            </a:pPr>
            <a:r>
              <a:rPr lang="en-US" sz="2000" dirty="0" smtClean="0"/>
              <a:t>Compound </a:t>
            </a:r>
            <a:r>
              <a:rPr lang="en-US" sz="2000" dirty="0"/>
              <a:t>A was warmed with </a:t>
            </a:r>
            <a:r>
              <a:rPr lang="en-US" sz="2000" dirty="0" err="1"/>
              <a:t>aluminium</a:t>
            </a:r>
            <a:r>
              <a:rPr lang="en-US" sz="2000" dirty="0"/>
              <a:t> and sodium hydroxide. A gas was given off which turned damp red litmus </a:t>
            </a:r>
            <a:r>
              <a:rPr lang="en-US" sz="2000" dirty="0" smtClean="0"/>
              <a:t>blue.</a:t>
            </a:r>
            <a:br>
              <a:rPr lang="en-US" sz="2000" dirty="0" smtClean="0"/>
            </a:br>
            <a:r>
              <a:rPr lang="en-US" sz="2000" dirty="0" smtClean="0"/>
              <a:t>When </a:t>
            </a:r>
            <a:r>
              <a:rPr lang="en-US" sz="2000" dirty="0"/>
              <a:t>compound </a:t>
            </a:r>
            <a:r>
              <a:rPr lang="en-US" sz="2000" b="1" dirty="0"/>
              <a:t>B</a:t>
            </a:r>
            <a:r>
              <a:rPr lang="en-US" sz="2000" dirty="0"/>
              <a:t> was </a:t>
            </a:r>
            <a:r>
              <a:rPr lang="en-US" sz="2000" dirty="0" err="1"/>
              <a:t>electrolysed</a:t>
            </a:r>
            <a:r>
              <a:rPr lang="en-US" sz="2000" dirty="0"/>
              <a:t>, a gas was released at the anode which bleached damp litmus paper. </a:t>
            </a:r>
            <a:r>
              <a:rPr lang="en-US" sz="2000" b="1" dirty="0"/>
              <a:t>B</a:t>
            </a:r>
            <a:r>
              <a:rPr lang="en-US" sz="2000" dirty="0"/>
              <a:t> also gave a yellow colour in the flame </a:t>
            </a:r>
            <a:r>
              <a:rPr lang="en-US" sz="2000" dirty="0" smtClean="0"/>
              <a:t>test.</a:t>
            </a:r>
            <a:br>
              <a:rPr lang="en-US" sz="2000" dirty="0" smtClean="0"/>
            </a:br>
            <a:r>
              <a:rPr lang="en-US" sz="2000" dirty="0" smtClean="0"/>
              <a:t>When </a:t>
            </a:r>
            <a:r>
              <a:rPr lang="en-US" sz="2000" dirty="0"/>
              <a:t>an aqueous solution of </a:t>
            </a:r>
            <a:r>
              <a:rPr lang="en-US" sz="2000" b="1" dirty="0"/>
              <a:t>A</a:t>
            </a:r>
            <a:r>
              <a:rPr lang="en-US" sz="2000" dirty="0"/>
              <a:t> was added to an aqueous solution of </a:t>
            </a:r>
            <a:r>
              <a:rPr lang="en-US" sz="2000" b="1" dirty="0"/>
              <a:t>B</a:t>
            </a:r>
            <a:r>
              <a:rPr lang="en-US" sz="2000" dirty="0"/>
              <a:t>, a white precipitate was formed. Identify compounds </a:t>
            </a:r>
            <a:r>
              <a:rPr lang="en-US" sz="2000" b="1" dirty="0"/>
              <a:t>A</a:t>
            </a:r>
            <a:r>
              <a:rPr lang="en-US" sz="2000" dirty="0"/>
              <a:t> and </a:t>
            </a:r>
            <a:r>
              <a:rPr lang="en-US" sz="2000" b="1" dirty="0"/>
              <a:t>B</a:t>
            </a:r>
            <a:r>
              <a:rPr lang="en-US" sz="2000" dirty="0"/>
              <a:t>. Explain your </a:t>
            </a:r>
            <a:r>
              <a:rPr lang="en-US" sz="2000" dirty="0" smtClean="0"/>
              <a:t>answers.</a:t>
            </a:r>
            <a:r>
              <a:rPr lang="en-US" sz="2000" dirty="0"/>
              <a:t>	</a:t>
            </a:r>
            <a:r>
              <a:rPr lang="en-US" sz="2000" dirty="0" smtClean="0"/>
              <a:t>	[</a:t>
            </a:r>
            <a:r>
              <a:rPr lang="en-US" sz="2000" dirty="0"/>
              <a:t>4</a:t>
            </a:r>
            <a:r>
              <a:rPr lang="en-US" sz="2000" dirty="0" smtClean="0"/>
              <a:t>]</a:t>
            </a:r>
            <a:br>
              <a:rPr lang="en-US" sz="2000" dirty="0" smtClean="0"/>
            </a:br>
            <a:r>
              <a:rPr lang="en-US" sz="200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361950" indent="-361950">
              <a:buClr>
                <a:srgbClr val="C00000"/>
              </a:buClr>
              <a:tabLst>
                <a:tab pos="809625" algn="l"/>
                <a:tab pos="2605088" algn="l"/>
                <a:tab pos="8523288" algn="r"/>
              </a:tabLst>
            </a:pPr>
            <a:r>
              <a:rPr lang="en-US" sz="2000" b="1" dirty="0" smtClean="0"/>
              <a:t>Extension</a:t>
            </a:r>
          </a:p>
          <a:p>
            <a:pPr marL="361950" indent="-361950">
              <a:buClr>
                <a:srgbClr val="C00000"/>
              </a:buClr>
              <a:buFont typeface="+mj-lt"/>
              <a:buAutoNum type="arabicPeriod" startAt="4"/>
              <a:tabLst>
                <a:tab pos="809625" algn="l"/>
                <a:tab pos="2605088" algn="l"/>
                <a:tab pos="8523288" algn="r"/>
              </a:tabLst>
            </a:pPr>
            <a:r>
              <a:rPr lang="en-US" sz="2000" dirty="0" smtClean="0"/>
              <a:t>Write ionic equations, including state symbols, for these reactions.</a:t>
            </a:r>
            <a:br>
              <a:rPr lang="en-US" sz="2000" dirty="0" smtClean="0"/>
            </a:br>
            <a:r>
              <a:rPr lang="en-US" sz="2000" dirty="0" smtClean="0"/>
              <a:t>a</a:t>
            </a:r>
            <a:r>
              <a:rPr lang="en-US" sz="2000" dirty="0"/>
              <a:t>. The reaction of aqueous barium chloride with aqueous potassium sulfate. </a:t>
            </a:r>
            <a:r>
              <a:rPr lang="en-US" sz="2000" dirty="0" smtClean="0"/>
              <a:t>                                                                                             [2]</a:t>
            </a:r>
            <a:br>
              <a:rPr lang="en-US" sz="2000" dirty="0" smtClean="0"/>
            </a:br>
            <a:r>
              <a:rPr lang="en-US" sz="2000" dirty="0" smtClean="0"/>
              <a:t>b</a:t>
            </a:r>
            <a:r>
              <a:rPr lang="en-US" sz="2000" dirty="0"/>
              <a:t>. The reaction of sulfite ions with hydrogen ions. </a:t>
            </a:r>
            <a:r>
              <a:rPr lang="en-US" sz="2000" dirty="0" smtClean="0"/>
              <a:t>                        [</a:t>
            </a:r>
            <a:r>
              <a:rPr lang="en-US" sz="2000" dirty="0"/>
              <a:t>3]</a:t>
            </a:r>
            <a:endParaRPr lang="en-US" sz="2000" dirty="0" smtClean="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117</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9437085"/>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19.6 – Workbook Questions</a:t>
            </a:r>
            <a:endParaRPr lang="en-GB" b="1" dirty="0" smtClean="0"/>
          </a:p>
        </p:txBody>
      </p:sp>
      <p:sp>
        <p:nvSpPr>
          <p:cNvPr id="6" name="Rectangle 33"/>
          <p:cNvSpPr/>
          <p:nvPr/>
        </p:nvSpPr>
        <p:spPr>
          <a:xfrm>
            <a:off x="179512" y="1131713"/>
            <a:ext cx="8712968" cy="5570756"/>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a:tabLst>
                <a:tab pos="809625" algn="l"/>
                <a:tab pos="2605088" algn="l"/>
                <a:tab pos="8523288" algn="r"/>
              </a:tabLst>
            </a:pPr>
            <a:r>
              <a:rPr lang="en-US" sz="2400" dirty="0" smtClean="0"/>
              <a:t>The </a:t>
            </a:r>
            <a:r>
              <a:rPr lang="en-US" sz="2400" dirty="0"/>
              <a:t>apparatus </a:t>
            </a:r>
            <a:r>
              <a:rPr lang="en-US" sz="2400" dirty="0" smtClean="0"/>
              <a:t>right was </a:t>
            </a:r>
            <a:br>
              <a:rPr lang="en-US" sz="2400" dirty="0" smtClean="0"/>
            </a:br>
            <a:r>
              <a:rPr lang="en-US" sz="2400" dirty="0" smtClean="0"/>
              <a:t>used </a:t>
            </a:r>
            <a:r>
              <a:rPr lang="en-US" sz="2400" dirty="0"/>
              <a:t>to prepare </a:t>
            </a:r>
            <a:r>
              <a:rPr lang="en-US" sz="2400" dirty="0" smtClean="0"/>
              <a:t>hydrogen </a:t>
            </a:r>
            <a:br>
              <a:rPr lang="en-US" sz="2400" dirty="0" smtClean="0"/>
            </a:br>
            <a:r>
              <a:rPr lang="en-US" sz="2400" dirty="0" smtClean="0"/>
              <a:t>chloride </a:t>
            </a:r>
            <a:r>
              <a:rPr lang="en-US" sz="2400" dirty="0"/>
              <a:t>gas. Identify and </a:t>
            </a:r>
            <a:r>
              <a:rPr lang="en-US" sz="2400" dirty="0" smtClean="0"/>
              <a:t/>
            </a:r>
            <a:br>
              <a:rPr lang="en-US" sz="2400" dirty="0" smtClean="0"/>
            </a:br>
            <a:r>
              <a:rPr lang="en-US" sz="2400" dirty="0" smtClean="0"/>
              <a:t>explain </a:t>
            </a:r>
            <a:r>
              <a:rPr lang="en-US" sz="2400" dirty="0"/>
              <a:t>three errors</a:t>
            </a:r>
            <a:r>
              <a:rPr lang="en-US" sz="2400" dirty="0" smtClean="0"/>
              <a:t>.</a:t>
            </a: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[6]</a:t>
            </a:r>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117</a:t>
            </a:r>
            <a:endParaRPr lang="en-GB" sz="11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196751"/>
            <a:ext cx="4248473" cy="2959611"/>
          </a:xfrm>
          <a:prstGeom prst="rect">
            <a:avLst/>
          </a:prstGeom>
        </p:spPr>
      </p:pic>
    </p:spTree>
    <p:extLst>
      <p:ext uri="{BB962C8B-B14F-4D97-AF65-F5344CB8AC3E}">
        <p14:creationId xmlns:p14="http://schemas.microsoft.com/office/powerpoint/2010/main" val="1129611853"/>
      </p:ext>
    </p:extLst>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19.6 – Workbook Questions</a:t>
            </a:r>
            <a:endParaRPr lang="en-GB" b="1" dirty="0" smtClean="0"/>
          </a:p>
        </p:txBody>
      </p:sp>
      <p:sp>
        <p:nvSpPr>
          <p:cNvPr id="6" name="Rectangle 33"/>
          <p:cNvSpPr/>
          <p:nvPr/>
        </p:nvSpPr>
        <p:spPr>
          <a:xfrm>
            <a:off x="179512" y="1131713"/>
            <a:ext cx="8712968" cy="5632311"/>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startAt="2"/>
              <a:tabLst>
                <a:tab pos="809625" algn="l"/>
                <a:tab pos="2605088" algn="l"/>
                <a:tab pos="8523288" algn="r"/>
              </a:tabLst>
            </a:pPr>
            <a:r>
              <a:rPr lang="en-US" sz="2000" dirty="0" smtClean="0"/>
              <a:t>Crystals </a:t>
            </a:r>
            <a:r>
              <a:rPr lang="en-US" sz="2000" dirty="0"/>
              <a:t>of zinc sulfate can be prepared by adding pieces of zinc to warm dilute sulfuric acid until the zinc is in </a:t>
            </a:r>
            <a:r>
              <a:rPr lang="en-US" sz="2000" dirty="0" smtClean="0"/>
              <a:t>excess.</a:t>
            </a:r>
            <a:br>
              <a:rPr lang="en-US" sz="2000" dirty="0" smtClean="0"/>
            </a:br>
            <a:r>
              <a:rPr lang="en-US" sz="2000" b="1" dirty="0" smtClean="0"/>
              <a:t>a</a:t>
            </a:r>
            <a:r>
              <a:rPr lang="en-US" sz="2000" b="1" dirty="0"/>
              <a:t>.</a:t>
            </a:r>
            <a:r>
              <a:rPr lang="en-US" sz="2000" dirty="0"/>
              <a:t> Explain why the zinc was added a little at a time</a:t>
            </a:r>
            <a:r>
              <a:rPr lang="en-US" sz="2000" dirty="0" smtClean="0"/>
              <a:t>.</a:t>
            </a:r>
            <a:br>
              <a:rPr lang="en-US" sz="2000" dirty="0" smtClean="0"/>
            </a:br>
            <a:r>
              <a:rPr lang="en-US" sz="2000" dirty="0" smtClean="0"/>
              <a:t>_______________________________________________________________________________________________________________	 </a:t>
            </a:r>
            <a:r>
              <a:rPr lang="en-US" sz="2000" dirty="0"/>
              <a:t>[</a:t>
            </a:r>
            <a:r>
              <a:rPr lang="en-US" sz="2000" dirty="0" smtClean="0"/>
              <a:t>2]</a:t>
            </a:r>
            <a:br>
              <a:rPr lang="en-US" sz="2000" dirty="0" smtClean="0"/>
            </a:br>
            <a:r>
              <a:rPr lang="en-US" sz="2000" b="1" dirty="0" smtClean="0"/>
              <a:t>b</a:t>
            </a:r>
            <a:r>
              <a:rPr lang="en-US" sz="2000" b="1" dirty="0"/>
              <a:t>.</a:t>
            </a:r>
            <a:r>
              <a:rPr lang="en-US" sz="2000" dirty="0"/>
              <a:t> On the right, draw a labelled </a:t>
            </a:r>
            <a:r>
              <a:rPr lang="en-US" sz="2000" dirty="0" smtClean="0"/>
              <a:t/>
            </a:r>
            <a:br>
              <a:rPr lang="en-US" sz="2000" dirty="0" smtClean="0"/>
            </a:br>
            <a:r>
              <a:rPr lang="en-US" sz="2000" dirty="0" smtClean="0"/>
              <a:t>diagram of </a:t>
            </a:r>
            <a:r>
              <a:rPr lang="en-US" sz="2000" dirty="0"/>
              <a:t>the apparatus used to </a:t>
            </a:r>
            <a:r>
              <a:rPr lang="en-US" sz="2000" dirty="0" smtClean="0"/>
              <a:t/>
            </a:r>
            <a:br>
              <a:rPr lang="en-US" sz="2000" dirty="0" smtClean="0"/>
            </a:br>
            <a:r>
              <a:rPr lang="en-US" sz="2000" dirty="0" smtClean="0"/>
              <a:t>separate </a:t>
            </a:r>
            <a:r>
              <a:rPr lang="en-US" sz="2000" dirty="0"/>
              <a:t>excess </a:t>
            </a:r>
            <a:r>
              <a:rPr lang="en-US" sz="2000" dirty="0" smtClean="0"/>
              <a:t>zinc </a:t>
            </a:r>
            <a:r>
              <a:rPr lang="en-US" sz="2000" dirty="0"/>
              <a:t>from a </a:t>
            </a:r>
            <a:r>
              <a:rPr lang="en-US" sz="2000" dirty="0" smtClean="0"/>
              <a:t/>
            </a:r>
            <a:br>
              <a:rPr lang="en-US" sz="2000" dirty="0" smtClean="0"/>
            </a:br>
            <a:r>
              <a:rPr lang="en-US" sz="2000" dirty="0" smtClean="0"/>
              <a:t>solution </a:t>
            </a:r>
            <a:r>
              <a:rPr lang="en-US" sz="2000" dirty="0"/>
              <a:t>of zinc </a:t>
            </a:r>
            <a:r>
              <a:rPr lang="en-US" sz="2000" dirty="0" smtClean="0"/>
              <a:t>sulfate and </a:t>
            </a:r>
            <a:r>
              <a:rPr lang="en-US" sz="2000" dirty="0"/>
              <a:t>zinc. [3</a:t>
            </a:r>
            <a:r>
              <a:rPr lang="en-US" sz="2000" dirty="0" smtClean="0"/>
              <a:t>]</a:t>
            </a:r>
            <a:br>
              <a:rPr lang="en-US" sz="2000" dirty="0" smtClean="0"/>
            </a:br>
            <a:r>
              <a:rPr lang="en-US" sz="2000" dirty="0" smtClean="0"/>
              <a:t/>
            </a:r>
            <a:br>
              <a:rPr lang="en-US" sz="2000" dirty="0" smtClean="0"/>
            </a:br>
            <a:r>
              <a:rPr lang="en-US" sz="2000" dirty="0" smtClean="0"/>
              <a:t/>
            </a:r>
            <a:br>
              <a:rPr lang="en-US" sz="2000" dirty="0" smtClean="0"/>
            </a:br>
            <a:r>
              <a:rPr lang="en-US" sz="2000" dirty="0" smtClean="0"/>
              <a:t>c</a:t>
            </a:r>
            <a:r>
              <a:rPr lang="en-US" sz="2000" dirty="0"/>
              <a:t>. Describe how you could make crystals of zinc sulfate from a solution of zinc sulfate</a:t>
            </a:r>
            <a:r>
              <a:rPr lang="en-US" sz="2000" dirty="0" smtClean="0"/>
              <a:t>.		[2]</a:t>
            </a:r>
            <a:br>
              <a:rPr lang="en-US" sz="2000" dirty="0" smtClean="0"/>
            </a:br>
            <a:r>
              <a:rPr lang="en-US" sz="2000" dirty="0" smtClean="0"/>
              <a:t>_________________________________________________________________________________________________________________</a:t>
            </a:r>
          </a:p>
          <a:p>
            <a:pPr>
              <a:buClr>
                <a:srgbClr val="C00000"/>
              </a:buClr>
              <a:tabLst>
                <a:tab pos="809625" algn="l"/>
                <a:tab pos="2605088" algn="l"/>
                <a:tab pos="8523288" algn="r"/>
              </a:tabLst>
            </a:pPr>
            <a:r>
              <a:rPr lang="en-US" sz="2000" b="1" dirty="0" smtClean="0"/>
              <a:t>Extension</a:t>
            </a:r>
            <a:endParaRPr lang="en-US" sz="2000" b="1" dirty="0"/>
          </a:p>
          <a:p>
            <a:pPr marL="361950" indent="-361950">
              <a:buClr>
                <a:srgbClr val="C00000"/>
              </a:buClr>
              <a:buFont typeface="+mj-lt"/>
              <a:buAutoNum type="arabicPeriod" startAt="3"/>
              <a:tabLst>
                <a:tab pos="809625" algn="l"/>
                <a:tab pos="2605088" algn="l"/>
                <a:tab pos="8523288" algn="r"/>
              </a:tabLst>
            </a:pPr>
            <a:r>
              <a:rPr lang="en-US" sz="2000" dirty="0" smtClean="0"/>
              <a:t>Use </a:t>
            </a:r>
            <a:r>
              <a:rPr lang="en-US" sz="2000" dirty="0"/>
              <a:t>books or the internet to find out how sulfur dioxide could be prepared in a school laboratory. </a:t>
            </a:r>
            <a:r>
              <a:rPr lang="en-US" sz="2000" dirty="0" smtClean="0"/>
              <a:t>                                                     [</a:t>
            </a:r>
            <a:r>
              <a:rPr lang="en-US" sz="2000" dirty="0"/>
              <a:t>5]</a:t>
            </a:r>
            <a:endParaRPr lang="en-US" dirty="0" smtClean="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117</a:t>
            </a:r>
            <a:endParaRPr lang="en-GB" sz="1100" b="1" dirty="0">
              <a:latin typeface="Arial" panose="020B0604020202020204" pitchFamily="34" charset="0"/>
              <a:cs typeface="Arial" panose="020B0604020202020204" pitchFamily="34" charset="0"/>
            </a:endParaRPr>
          </a:p>
        </p:txBody>
      </p:sp>
      <p:sp>
        <p:nvSpPr>
          <p:cNvPr id="4" name="Rectangle 3"/>
          <p:cNvSpPr/>
          <p:nvPr/>
        </p:nvSpPr>
        <p:spPr>
          <a:xfrm>
            <a:off x="5076056" y="2780928"/>
            <a:ext cx="3672408" cy="1728192"/>
          </a:xfrm>
          <a:prstGeom prst="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2849526"/>
      </p:ext>
    </p:extLst>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19.7 – Workbook Questions</a:t>
            </a:r>
            <a:endParaRPr lang="en-GB" b="1" dirty="0" smtClean="0"/>
          </a:p>
        </p:txBody>
      </p:sp>
      <p:sp>
        <p:nvSpPr>
          <p:cNvPr id="6" name="Rectangle 33"/>
          <p:cNvSpPr/>
          <p:nvPr/>
        </p:nvSpPr>
        <p:spPr>
          <a:xfrm>
            <a:off x="179512" y="1131713"/>
            <a:ext cx="8712968" cy="5632311"/>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361950" indent="-361950">
              <a:buClr>
                <a:srgbClr val="C00000"/>
              </a:buClr>
              <a:buFont typeface="+mj-lt"/>
              <a:buAutoNum type="arabicPeriod"/>
              <a:tabLst>
                <a:tab pos="809625" algn="l"/>
                <a:tab pos="2605088" algn="l"/>
                <a:tab pos="8523288" algn="r"/>
              </a:tabLst>
            </a:pPr>
            <a:r>
              <a:rPr lang="en-US" sz="2400" dirty="0" smtClean="0"/>
              <a:t>Accurate </a:t>
            </a:r>
            <a:r>
              <a:rPr lang="en-US" sz="2400" dirty="0"/>
              <a:t>results are close to the true value. State two things that will help you get accurate results</a:t>
            </a:r>
            <a:r>
              <a:rPr lang="en-US" sz="2400" dirty="0" smtClean="0"/>
              <a:t>.	[</a:t>
            </a:r>
            <a:r>
              <a:rPr lang="en-US" sz="2400" dirty="0"/>
              <a:t>2</a:t>
            </a:r>
            <a:r>
              <a:rPr lang="en-US" sz="2400" dirty="0" smtClean="0"/>
              <a:t>]</a:t>
            </a:r>
            <a:br>
              <a:rPr lang="en-US" sz="2400" dirty="0" smtClean="0"/>
            </a:br>
            <a:r>
              <a:rPr lang="en-US" sz="2400" dirty="0" smtClean="0"/>
              <a:t>________________________________________________________________________________________________________________________________________________</a:t>
            </a:r>
            <a:br>
              <a:rPr lang="en-US" sz="2400" dirty="0" smtClean="0"/>
            </a:br>
            <a:endParaRPr lang="en-US" sz="2400" dirty="0"/>
          </a:p>
          <a:p>
            <a:pPr marL="361950" indent="-361950">
              <a:buClr>
                <a:srgbClr val="C00000"/>
              </a:buClr>
              <a:buFont typeface="+mj-lt"/>
              <a:buAutoNum type="arabicPeriod"/>
              <a:tabLst>
                <a:tab pos="809625" algn="l"/>
                <a:tab pos="2605088" algn="l"/>
                <a:tab pos="8523288" algn="r"/>
              </a:tabLst>
            </a:pPr>
            <a:r>
              <a:rPr lang="en-US" sz="2400" dirty="0" smtClean="0"/>
              <a:t>The </a:t>
            </a:r>
            <a:r>
              <a:rPr lang="en-US" sz="2400" dirty="0"/>
              <a:t>diagram on the right shows </a:t>
            </a:r>
            <a:r>
              <a:rPr lang="en-US" sz="2400" dirty="0" smtClean="0"/>
              <a:t/>
            </a:r>
            <a:br>
              <a:rPr lang="en-US" sz="2400" dirty="0" smtClean="0"/>
            </a:br>
            <a:r>
              <a:rPr lang="en-US" sz="2400" dirty="0" smtClean="0"/>
              <a:t>part </a:t>
            </a:r>
            <a:r>
              <a:rPr lang="en-US" sz="2400" dirty="0"/>
              <a:t>of a burette. Where should </a:t>
            </a:r>
            <a:r>
              <a:rPr lang="en-US" sz="2400" dirty="0" smtClean="0"/>
              <a:t/>
            </a:r>
            <a:br>
              <a:rPr lang="en-US" sz="2400" dirty="0" smtClean="0"/>
            </a:br>
            <a:r>
              <a:rPr lang="en-US" sz="2400" dirty="0" smtClean="0"/>
              <a:t>you </a:t>
            </a:r>
            <a:r>
              <a:rPr lang="en-US" sz="2400" dirty="0"/>
              <a:t>position your eye (direction A, </a:t>
            </a:r>
            <a:r>
              <a:rPr lang="en-US" sz="2400" dirty="0" smtClean="0"/>
              <a:t/>
            </a:r>
            <a:br>
              <a:rPr lang="en-US" sz="2400" dirty="0" smtClean="0"/>
            </a:br>
            <a:r>
              <a:rPr lang="en-US" sz="2400" dirty="0" smtClean="0"/>
              <a:t>B</a:t>
            </a:r>
            <a:r>
              <a:rPr lang="en-US" sz="2400" dirty="0"/>
              <a:t>, C, or D) to get a precise </a:t>
            </a:r>
            <a:r>
              <a:rPr lang="en-US" sz="2400" dirty="0" smtClean="0"/>
              <a:t/>
            </a:r>
            <a:br>
              <a:rPr lang="en-US" sz="2400" dirty="0" smtClean="0"/>
            </a:br>
            <a:r>
              <a:rPr lang="en-US" sz="2400" dirty="0" smtClean="0"/>
              <a:t>reading</a:t>
            </a:r>
            <a:r>
              <a:rPr lang="en-US" sz="2400" dirty="0"/>
              <a:t>? Ring the correct answer</a:t>
            </a:r>
            <a:r>
              <a:rPr lang="en-US" sz="2400" dirty="0" smtClean="0"/>
              <a:t>.</a:t>
            </a:r>
            <a:br>
              <a:rPr lang="en-US" sz="2400" dirty="0" smtClean="0"/>
            </a:br>
            <a:endParaRPr lang="en-US" sz="2400" dirty="0" smtClean="0"/>
          </a:p>
          <a:p>
            <a:pPr>
              <a:buClr>
                <a:srgbClr val="C00000"/>
              </a:buClr>
              <a:tabLst>
                <a:tab pos="809625" algn="l"/>
                <a:tab pos="2605088" algn="l"/>
                <a:tab pos="8523288" algn="r"/>
              </a:tabLst>
            </a:pPr>
            <a:r>
              <a:rPr lang="en-US" sz="2400" b="1" dirty="0" smtClean="0"/>
              <a:t>Extension</a:t>
            </a:r>
            <a:endParaRPr lang="en-US" sz="2400" dirty="0"/>
          </a:p>
          <a:p>
            <a:pPr marL="457200" indent="-457200">
              <a:buClr>
                <a:srgbClr val="C00000"/>
              </a:buClr>
              <a:buFont typeface="+mj-lt"/>
              <a:buAutoNum type="arabicPeriod" startAt="4"/>
              <a:tabLst>
                <a:tab pos="809625" algn="l"/>
                <a:tab pos="2605088" algn="l"/>
                <a:tab pos="8523288" algn="r"/>
              </a:tabLst>
            </a:pPr>
            <a:r>
              <a:rPr lang="en-US" sz="2400" dirty="0"/>
              <a:t>Use books or the internet to find out the difference </a:t>
            </a:r>
            <a:r>
              <a:rPr lang="en-US" sz="2400" dirty="0" smtClean="0"/>
              <a:t/>
            </a:r>
            <a:br>
              <a:rPr lang="en-US" sz="2400" dirty="0" smtClean="0"/>
            </a:br>
            <a:r>
              <a:rPr lang="en-US" sz="2400" dirty="0" smtClean="0"/>
              <a:t>between </a:t>
            </a:r>
            <a:r>
              <a:rPr lang="en-US" sz="2400" dirty="0"/>
              <a:t>accuracy and precision</a:t>
            </a:r>
            <a:r>
              <a:rPr lang="en-US" sz="2400" dirty="0" smtClean="0"/>
              <a:t>.                                 </a:t>
            </a:r>
            <a:r>
              <a:rPr lang="en-US" sz="2400" dirty="0"/>
              <a:t>[2]</a:t>
            </a:r>
            <a:endParaRPr lang="en-US" sz="2400" dirty="0" smtClean="0"/>
          </a:p>
        </p:txBody>
      </p:sp>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119</a:t>
            </a:r>
            <a:endParaRPr lang="en-GB" sz="1100" b="1"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3131280"/>
            <a:ext cx="3273323" cy="2165153"/>
          </a:xfrm>
          <a:prstGeom prst="rect">
            <a:avLst/>
          </a:prstGeom>
        </p:spPr>
      </p:pic>
    </p:spTree>
    <p:extLst>
      <p:ext uri="{BB962C8B-B14F-4D97-AF65-F5344CB8AC3E}">
        <p14:creationId xmlns:p14="http://schemas.microsoft.com/office/powerpoint/2010/main" val="3690444167"/>
      </p:ext>
    </p:extLst>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5496" y="44624"/>
            <a:ext cx="7704856" cy="625434"/>
          </a:xfrm>
        </p:spPr>
        <p:txBody>
          <a:bodyPr>
            <a:noAutofit/>
          </a:bodyPr>
          <a:lstStyle/>
          <a:p>
            <a:r>
              <a:rPr lang="en-IE" dirty="0" smtClean="0"/>
              <a:t>19.7 – Workbook Questions</a:t>
            </a:r>
            <a:endParaRPr lang="en-GB" b="1" dirty="0" smtClean="0"/>
          </a:p>
        </p:txBody>
      </p:sp>
      <p:sp>
        <p:nvSpPr>
          <p:cNvPr id="6" name="Rectangle 33"/>
          <p:cNvSpPr/>
          <p:nvPr/>
        </p:nvSpPr>
        <p:spPr>
          <a:xfrm>
            <a:off x="179512" y="1131713"/>
            <a:ext cx="8712968" cy="5647700"/>
          </a:xfrm>
          <a:custGeom>
            <a:avLst/>
            <a:gdLst>
              <a:gd name="connsiteX0" fmla="*/ 0 w 4868847"/>
              <a:gd name="connsiteY0" fmla="*/ 0 h 4832092"/>
              <a:gd name="connsiteX1" fmla="*/ 4868847 w 4868847"/>
              <a:gd name="connsiteY1" fmla="*/ 0 h 4832092"/>
              <a:gd name="connsiteX2" fmla="*/ 4868847 w 4868847"/>
              <a:gd name="connsiteY2" fmla="*/ 4832092 h 4832092"/>
              <a:gd name="connsiteX3" fmla="*/ 0 w 4868847"/>
              <a:gd name="connsiteY3" fmla="*/ 4832092 h 4832092"/>
              <a:gd name="connsiteX4" fmla="*/ 0 w 4868847"/>
              <a:gd name="connsiteY4" fmla="*/ 0 h 4832092"/>
              <a:gd name="connsiteX0" fmla="*/ 0 w 4868847"/>
              <a:gd name="connsiteY0" fmla="*/ 0 h 4832092"/>
              <a:gd name="connsiteX1" fmla="*/ 4868847 w 4868847"/>
              <a:gd name="connsiteY1" fmla="*/ 0 h 4832092"/>
              <a:gd name="connsiteX2" fmla="*/ 4661813 w 4868847"/>
              <a:gd name="connsiteY2" fmla="*/ 4832092 h 4832092"/>
              <a:gd name="connsiteX3" fmla="*/ 0 w 4868847"/>
              <a:gd name="connsiteY3" fmla="*/ 4832092 h 4832092"/>
              <a:gd name="connsiteX4" fmla="*/ 0 w 4868847"/>
              <a:gd name="connsiteY4" fmla="*/ 0 h 4832092"/>
              <a:gd name="connsiteX0" fmla="*/ 0 w 4895913"/>
              <a:gd name="connsiteY0" fmla="*/ 0 h 4854685"/>
              <a:gd name="connsiteX1" fmla="*/ 4868847 w 4895913"/>
              <a:gd name="connsiteY1" fmla="*/ 0 h 4854685"/>
              <a:gd name="connsiteX2" fmla="*/ 4661813 w 4895913"/>
              <a:gd name="connsiteY2" fmla="*/ 4832092 h 4854685"/>
              <a:gd name="connsiteX3" fmla="*/ 0 w 4895913"/>
              <a:gd name="connsiteY3" fmla="*/ 4832092 h 4854685"/>
              <a:gd name="connsiteX4" fmla="*/ 0 w 4895913"/>
              <a:gd name="connsiteY4" fmla="*/ 0 h 4854685"/>
              <a:gd name="connsiteX0" fmla="*/ 0 w 4868847"/>
              <a:gd name="connsiteY0" fmla="*/ 0 h 4854685"/>
              <a:gd name="connsiteX1" fmla="*/ 4868847 w 4868847"/>
              <a:gd name="connsiteY1" fmla="*/ 0 h 4854685"/>
              <a:gd name="connsiteX2" fmla="*/ 4523790 w 4868847"/>
              <a:gd name="connsiteY2" fmla="*/ 4832092 h 4854685"/>
              <a:gd name="connsiteX3" fmla="*/ 0 w 4868847"/>
              <a:gd name="connsiteY3" fmla="*/ 4832092 h 4854685"/>
              <a:gd name="connsiteX4" fmla="*/ 0 w 4868847"/>
              <a:gd name="connsiteY4" fmla="*/ 0 h 4854685"/>
              <a:gd name="connsiteX0" fmla="*/ 0 w 4868847"/>
              <a:gd name="connsiteY0" fmla="*/ 0 h 4837534"/>
              <a:gd name="connsiteX1" fmla="*/ 4868847 w 4868847"/>
              <a:gd name="connsiteY1" fmla="*/ 0 h 4837534"/>
              <a:gd name="connsiteX2" fmla="*/ 4523790 w 4868847"/>
              <a:gd name="connsiteY2" fmla="*/ 4814839 h 4837534"/>
              <a:gd name="connsiteX3" fmla="*/ 0 w 4868847"/>
              <a:gd name="connsiteY3" fmla="*/ 4832092 h 4837534"/>
              <a:gd name="connsiteX4" fmla="*/ 0 w 4868847"/>
              <a:gd name="connsiteY4" fmla="*/ 0 h 4837534"/>
              <a:gd name="connsiteX0" fmla="*/ 0 w 4868847"/>
              <a:gd name="connsiteY0" fmla="*/ 0 h 4832092"/>
              <a:gd name="connsiteX1" fmla="*/ 4868847 w 4868847"/>
              <a:gd name="connsiteY1" fmla="*/ 0 h 4832092"/>
              <a:gd name="connsiteX2" fmla="*/ 4523790 w 4868847"/>
              <a:gd name="connsiteY2" fmla="*/ 4814839 h 4832092"/>
              <a:gd name="connsiteX3" fmla="*/ 0 w 4868847"/>
              <a:gd name="connsiteY3" fmla="*/ 4832092 h 4832092"/>
              <a:gd name="connsiteX4" fmla="*/ 0 w 4868847"/>
              <a:gd name="connsiteY4" fmla="*/ 0 h 483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68847" h="4832092">
                <a:moveTo>
                  <a:pt x="0" y="0"/>
                </a:moveTo>
                <a:lnTo>
                  <a:pt x="4868847" y="0"/>
                </a:lnTo>
                <a:cubicBezTo>
                  <a:pt x="4799836" y="1610697"/>
                  <a:pt x="4989617" y="4722391"/>
                  <a:pt x="4523790" y="4814839"/>
                </a:cubicBezTo>
                <a:lnTo>
                  <a:pt x="0" y="4832092"/>
                </a:lnTo>
                <a:lnTo>
                  <a:pt x="0" y="0"/>
                </a:lnTo>
                <a:close/>
              </a:path>
            </a:pathLst>
          </a:custGeom>
          <a:solidFill>
            <a:schemeClr val="tx2">
              <a:lumMod val="20000"/>
              <a:lumOff val="80000"/>
            </a:schemeClr>
          </a:solidFill>
          <a:ln w="57150">
            <a:solidFill>
              <a:srgbClr val="0070C0"/>
            </a:solidFill>
          </a:ln>
          <a:effectLst>
            <a:outerShdw blurRad="50800" dist="38100" dir="5400000" algn="t" rotWithShape="0">
              <a:prstClr val="black">
                <a:alpha val="40000"/>
              </a:prstClr>
            </a:outerShdw>
          </a:effectLst>
        </p:spPr>
        <p:txBody>
          <a:bodyPr wrap="square">
            <a:spAutoFit/>
          </a:bodyPr>
          <a:lstStyle/>
          <a:p>
            <a:pPr marL="457200" indent="-457200">
              <a:buClr>
                <a:srgbClr val="C00000"/>
              </a:buClr>
              <a:buFont typeface="+mj-lt"/>
              <a:buAutoNum type="arabicPeriod" startAt="3"/>
              <a:tabLst>
                <a:tab pos="809625" algn="l"/>
                <a:tab pos="2605088" algn="l"/>
                <a:tab pos="8523288" algn="r"/>
              </a:tabLst>
            </a:pPr>
            <a:r>
              <a:rPr lang="en-US" sz="1900" dirty="0"/>
              <a:t>A student added aqueous 2.0 </a:t>
            </a:r>
            <a:r>
              <a:rPr lang="en-US" sz="1900" dirty="0" err="1"/>
              <a:t>mol</a:t>
            </a:r>
            <a:r>
              <a:rPr lang="en-US" sz="1900" dirty="0"/>
              <a:t>/dm</a:t>
            </a:r>
            <a:r>
              <a:rPr lang="en-US" sz="1900" baseline="30000" dirty="0"/>
              <a:t>3</a:t>
            </a:r>
            <a:r>
              <a:rPr lang="en-US" sz="1900" dirty="0"/>
              <a:t> hydrochloric acid from a burette to 20 cm</a:t>
            </a:r>
            <a:r>
              <a:rPr lang="en-US" sz="1900" baseline="30000" dirty="0"/>
              <a:t>3</a:t>
            </a:r>
            <a:r>
              <a:rPr lang="en-US" sz="1900" dirty="0"/>
              <a:t> of a solution of sodium hydroxide in a flask. After each addition of acid, the temperature of the mixture in the flask was measured. Complete the table below by taking the thermometer and burette readings</a:t>
            </a:r>
            <a:r>
              <a:rPr lang="en-US" sz="1900" dirty="0" smtClean="0"/>
              <a:t>.	[4]</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r>
              <a:rPr lang="en-US" sz="1900" dirty="0" smtClean="0"/>
              <a:t/>
            </a:r>
            <a:br>
              <a:rPr lang="en-US" sz="1900" dirty="0" smtClean="0"/>
            </a:br>
            <a:endParaRPr lang="en-US" sz="1900" dirty="0" smtClean="0"/>
          </a:p>
        </p:txBody>
      </p:sp>
      <p:sp>
        <p:nvSpPr>
          <p:cNvPr id="8" name="Round Same Side Corner Rectangle 7">
            <a:hlinkClick r:id="" action="ppaction://noaction"/>
          </p:cNvPr>
          <p:cNvSpPr/>
          <p:nvPr/>
        </p:nvSpPr>
        <p:spPr>
          <a:xfrm>
            <a:off x="6491300" y="692736"/>
            <a:ext cx="672988" cy="36000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119</a:t>
            </a:r>
            <a:endParaRPr lang="en-GB" sz="11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6172452"/>
              </p:ext>
            </p:extLst>
          </p:nvPr>
        </p:nvGraphicFramePr>
        <p:xfrm>
          <a:off x="276200" y="2420888"/>
          <a:ext cx="8472264" cy="4250802"/>
        </p:xfrm>
        <a:graphic>
          <a:graphicData uri="http://schemas.openxmlformats.org/drawingml/2006/table">
            <a:tbl>
              <a:tblPr firstRow="1" bandRow="1">
                <a:tableStyleId>{7E9639D4-E3E2-4D34-9284-5A2195B3D0D7}</a:tableStyleId>
              </a:tblPr>
              <a:tblGrid>
                <a:gridCol w="1703512"/>
                <a:gridCol w="2532620"/>
                <a:gridCol w="1643844"/>
                <a:gridCol w="2592288"/>
              </a:tblGrid>
              <a:tr h="1281342">
                <a:tc>
                  <a:txBody>
                    <a:bodyPr/>
                    <a:lstStyle/>
                    <a:p>
                      <a:pPr algn="ctr"/>
                      <a:r>
                        <a:rPr lang="en-GB" dirty="0" smtClean="0">
                          <a:latin typeface="Arial" panose="020B0604020202020204" pitchFamily="34" charset="0"/>
                          <a:cs typeface="Arial" panose="020B0604020202020204" pitchFamily="34" charset="0"/>
                        </a:rPr>
                        <a:t>Burette diagram</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latin typeface="Arial" panose="020B0604020202020204" pitchFamily="34" charset="0"/>
                          <a:cs typeface="Arial" panose="020B0604020202020204" pitchFamily="34" charset="0"/>
                        </a:rPr>
                        <a:t>Total volume of acid added / cm</a:t>
                      </a:r>
                      <a:r>
                        <a:rPr lang="en-US" baseline="30000" dirty="0" smtClean="0">
                          <a:latin typeface="Arial" panose="020B0604020202020204" pitchFamily="34" charset="0"/>
                          <a:cs typeface="Arial" panose="020B0604020202020204" pitchFamily="34" charset="0"/>
                        </a:rPr>
                        <a:t>3</a:t>
                      </a:r>
                      <a:endParaRPr lang="en-GB" baseline="30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Thermometer</a:t>
                      </a:r>
                    </a:p>
                    <a:p>
                      <a:pPr algn="ctr"/>
                      <a:r>
                        <a:rPr lang="en-GB" dirty="0" smtClean="0">
                          <a:latin typeface="Arial" panose="020B0604020202020204" pitchFamily="34" charset="0"/>
                          <a:cs typeface="Arial" panose="020B0604020202020204" pitchFamily="34" charset="0"/>
                        </a:rPr>
                        <a:t>diagram</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Maximum temperature / °C</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42365">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42365">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42365">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42365">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92080" y="5259972"/>
            <a:ext cx="576064" cy="504056"/>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292080" y="4546289"/>
            <a:ext cx="584448" cy="504056"/>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292080" y="3822574"/>
            <a:ext cx="592832" cy="487289"/>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36270" y="6005213"/>
            <a:ext cx="683402" cy="580591"/>
          </a:xfrm>
          <a:prstGeom prst="rect">
            <a:avLst/>
          </a:prstGeom>
        </p:spPr>
      </p:pic>
      <p:pic>
        <p:nvPicPr>
          <p:cNvPr id="12" name="Picture 11"/>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993714" y="5324275"/>
            <a:ext cx="595204" cy="552997"/>
          </a:xfrm>
          <a:prstGeom prst="rect">
            <a:avLst/>
          </a:prstGeom>
        </p:spPr>
      </p:pic>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002912" y="4532187"/>
            <a:ext cx="586006" cy="552997"/>
          </a:xfrm>
          <a:prstGeom prst="rect">
            <a:avLst/>
          </a:prstGeom>
        </p:spPr>
      </p:pic>
      <p:pic>
        <p:nvPicPr>
          <p:cNvPr id="14" name="Picture 13"/>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012854" y="3788295"/>
            <a:ext cx="576808" cy="576809"/>
          </a:xfrm>
          <a:prstGeom prst="rect">
            <a:avLst/>
          </a:prstGeom>
        </p:spPr>
      </p:pic>
      <p:pic>
        <p:nvPicPr>
          <p:cNvPr id="15" name="Picture 14"/>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5308848" y="6033168"/>
            <a:ext cx="576064" cy="576064"/>
          </a:xfrm>
          <a:prstGeom prst="rect">
            <a:avLst/>
          </a:prstGeom>
        </p:spPr>
      </p:pic>
      <p:sp>
        <p:nvSpPr>
          <p:cNvPr id="2" name="Action Button: Back or Previous 1">
            <a:hlinkClick r:id="" action="ppaction://hlinkshowjump?jump=lastslideviewed" highlightClick="1"/>
          </p:cNvPr>
          <p:cNvSpPr/>
          <p:nvPr/>
        </p:nvSpPr>
        <p:spPr>
          <a:xfrm>
            <a:off x="8460432" y="6237311"/>
            <a:ext cx="432048" cy="434379"/>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56566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dirty="0" smtClean="0"/>
              <a:t>2 – Grade Descriptors – Grade C</a:t>
            </a:r>
            <a:endParaRPr lang="en-GB" b="1" dirty="0" smtClean="0"/>
          </a:p>
        </p:txBody>
      </p:sp>
      <p:sp>
        <p:nvSpPr>
          <p:cNvPr id="34" name="Rectangle 33"/>
          <p:cNvSpPr/>
          <p:nvPr/>
        </p:nvSpPr>
        <p:spPr>
          <a:xfrm>
            <a:off x="323527" y="1124744"/>
            <a:ext cx="8424935" cy="5770811"/>
          </a:xfrm>
          <a:prstGeom prst="rect">
            <a:avLst/>
          </a:prstGeom>
        </p:spPr>
        <p:txBody>
          <a:bodyPr wrap="square">
            <a:spAutoFit/>
          </a:bodyPr>
          <a:lstStyle/>
          <a:p>
            <a:pPr>
              <a:buClr>
                <a:srgbClr val="0070C0"/>
              </a:buClr>
            </a:pPr>
            <a:r>
              <a:rPr lang="en-US" sz="2000" dirty="0"/>
              <a:t>To achieve a </a:t>
            </a:r>
            <a:r>
              <a:rPr lang="en-US" sz="2000" b="1" dirty="0"/>
              <a:t>Grade C</a:t>
            </a:r>
            <a:r>
              <a:rPr lang="en-US" sz="2000" dirty="0"/>
              <a:t>, a candidate will be able to:</a:t>
            </a:r>
          </a:p>
          <a:p>
            <a:pPr marL="342900" indent="-342900">
              <a:buClr>
                <a:srgbClr val="0070C0"/>
              </a:buClr>
              <a:buFont typeface="Arial" panose="020B0604020202020204" pitchFamily="34" charset="0"/>
              <a:buChar char="•"/>
            </a:pPr>
            <a:r>
              <a:rPr lang="en-US" sz="2000" dirty="0"/>
              <a:t>recall and communicate secure knowledge and understanding of scientific phenomena, facts, </a:t>
            </a:r>
            <a:r>
              <a:rPr lang="en-US" sz="2000" dirty="0" smtClean="0"/>
              <a:t>laws, definitions</a:t>
            </a:r>
            <a:r>
              <a:rPr lang="en-US" sz="2000" dirty="0"/>
              <a:t>, concepts and theories</a:t>
            </a:r>
          </a:p>
          <a:p>
            <a:pPr marL="342900" indent="-342900">
              <a:buClr>
                <a:srgbClr val="0070C0"/>
              </a:buClr>
              <a:buFont typeface="Arial" panose="020B0604020202020204" pitchFamily="34" charset="0"/>
              <a:buChar char="•"/>
            </a:pPr>
            <a:r>
              <a:rPr lang="en-US" sz="2000" dirty="0" smtClean="0"/>
              <a:t>apply </a:t>
            </a:r>
            <a:r>
              <a:rPr lang="en-US" sz="2000" dirty="0"/>
              <a:t>scientific concepts and theories to present simple explanations of familiar and some </a:t>
            </a:r>
            <a:r>
              <a:rPr lang="en-US" sz="2000" dirty="0" smtClean="0"/>
              <a:t>unfamiliar phenomena</a:t>
            </a:r>
            <a:r>
              <a:rPr lang="en-US" sz="2000" dirty="0"/>
              <a:t>, to solve straightforward problems involving several stages, and to make </a:t>
            </a:r>
            <a:r>
              <a:rPr lang="en-US" sz="2000" dirty="0" smtClean="0"/>
              <a:t>detailed predictions </a:t>
            </a:r>
            <a:r>
              <a:rPr lang="en-US" sz="2000" dirty="0"/>
              <a:t>and simple hypotheses</a:t>
            </a:r>
          </a:p>
          <a:p>
            <a:pPr marL="342900" indent="-342900">
              <a:buClr>
                <a:srgbClr val="0070C0"/>
              </a:buClr>
              <a:buFont typeface="Arial" panose="020B0604020202020204" pitchFamily="34" charset="0"/>
              <a:buChar char="•"/>
            </a:pPr>
            <a:r>
              <a:rPr lang="en-US" sz="2000" dirty="0" smtClean="0"/>
              <a:t>communicate </a:t>
            </a:r>
            <a:r>
              <a:rPr lang="en-US" sz="2000" dirty="0"/>
              <a:t>and present scientific ideas, observations and data using a wide range of </a:t>
            </a:r>
            <a:r>
              <a:rPr lang="en-US" sz="2000" dirty="0" smtClean="0"/>
              <a:t>scientific terminology </a:t>
            </a:r>
            <a:r>
              <a:rPr lang="en-US" sz="2000" dirty="0"/>
              <a:t>and conventions</a:t>
            </a:r>
          </a:p>
          <a:p>
            <a:pPr marL="342900" indent="-342900">
              <a:buClr>
                <a:srgbClr val="0070C0"/>
              </a:buClr>
              <a:buFont typeface="Arial" panose="020B0604020202020204" pitchFamily="34" charset="0"/>
              <a:buChar char="•"/>
            </a:pPr>
            <a:r>
              <a:rPr lang="en-US" sz="2000" dirty="0" smtClean="0"/>
              <a:t>select </a:t>
            </a:r>
            <a:r>
              <a:rPr lang="en-US" sz="2000" dirty="0"/>
              <a:t>and process information from a given source, and use it to draw simple conclusions and state </a:t>
            </a:r>
            <a:r>
              <a:rPr lang="en-US" sz="2000" dirty="0" smtClean="0"/>
              <a:t>the scientific</a:t>
            </a:r>
            <a:r>
              <a:rPr lang="en-US" sz="2000" dirty="0"/>
              <a:t>, technological, social, economic or environmental implications</a:t>
            </a:r>
          </a:p>
          <a:p>
            <a:pPr marL="342900" indent="-342900">
              <a:buClr>
                <a:srgbClr val="0070C0"/>
              </a:buClr>
              <a:buFont typeface="Arial" panose="020B0604020202020204" pitchFamily="34" charset="0"/>
              <a:buChar char="•"/>
            </a:pPr>
            <a:r>
              <a:rPr lang="en-US" sz="2000" dirty="0" smtClean="0"/>
              <a:t>solve </a:t>
            </a:r>
            <a:r>
              <a:rPr lang="en-US" sz="2000" dirty="0"/>
              <a:t>problems involving more than one step, but with a limited range of variables or using familiar methods</a:t>
            </a:r>
          </a:p>
          <a:p>
            <a:pPr marL="342900" indent="-342900">
              <a:buClr>
                <a:srgbClr val="0070C0"/>
              </a:buClr>
              <a:buFont typeface="Arial" panose="020B0604020202020204" pitchFamily="34" charset="0"/>
              <a:buChar char="•"/>
            </a:pPr>
            <a:r>
              <a:rPr lang="en-US" sz="2000" dirty="0" smtClean="0"/>
              <a:t>analyse </a:t>
            </a:r>
            <a:r>
              <a:rPr lang="en-US" sz="2000" dirty="0"/>
              <a:t>data to identify a pattern or trend, and select appropriate data to justify a conclusion</a:t>
            </a:r>
          </a:p>
          <a:p>
            <a:pPr marL="342900" indent="-342900">
              <a:buClr>
                <a:srgbClr val="0070C0"/>
              </a:buClr>
              <a:buFont typeface="Arial" panose="020B0604020202020204" pitchFamily="34" charset="0"/>
              <a:buChar char="•"/>
            </a:pPr>
            <a:r>
              <a:rPr lang="en-US" sz="2000" dirty="0" smtClean="0"/>
              <a:t>select</a:t>
            </a:r>
            <a:r>
              <a:rPr lang="en-US" sz="2000" dirty="0"/>
              <a:t>, describe and evaluate techniques for a range of scientific operations and laboratory procedures.</a:t>
            </a:r>
          </a:p>
        </p:txBody>
      </p:sp>
    </p:spTree>
    <p:extLst>
      <p:ext uri="{BB962C8B-B14F-4D97-AF65-F5344CB8AC3E}">
        <p14:creationId xmlns:p14="http://schemas.microsoft.com/office/powerpoint/2010/main" val="369446225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dirty="0" smtClean="0"/>
              <a:t>2 – Grade Descriptors – Grade F</a:t>
            </a:r>
            <a:endParaRPr lang="en-GB" b="1" dirty="0" smtClean="0"/>
          </a:p>
        </p:txBody>
      </p:sp>
      <p:sp>
        <p:nvSpPr>
          <p:cNvPr id="34" name="Rectangle 33"/>
          <p:cNvSpPr/>
          <p:nvPr/>
        </p:nvSpPr>
        <p:spPr>
          <a:xfrm>
            <a:off x="323527" y="1124744"/>
            <a:ext cx="8424935" cy="5455340"/>
          </a:xfrm>
          <a:prstGeom prst="rect">
            <a:avLst/>
          </a:prstGeom>
        </p:spPr>
        <p:txBody>
          <a:bodyPr wrap="square">
            <a:spAutoFit/>
          </a:bodyPr>
          <a:lstStyle/>
          <a:p>
            <a:pPr>
              <a:buClr>
                <a:srgbClr val="0070C0"/>
              </a:buClr>
            </a:pPr>
            <a:r>
              <a:rPr lang="en-US" sz="2050" dirty="0"/>
              <a:t>To achieve a </a:t>
            </a:r>
            <a:r>
              <a:rPr lang="en-US" sz="2050" b="1" dirty="0"/>
              <a:t>Grade F</a:t>
            </a:r>
            <a:r>
              <a:rPr lang="en-US" sz="2050" dirty="0"/>
              <a:t>, a candidate will be able to:</a:t>
            </a:r>
          </a:p>
          <a:p>
            <a:pPr marL="342900" indent="-342900">
              <a:buClr>
                <a:srgbClr val="0070C0"/>
              </a:buClr>
              <a:buFont typeface="Arial" panose="020B0604020202020204" pitchFamily="34" charset="0"/>
              <a:buChar char="•"/>
            </a:pPr>
            <a:r>
              <a:rPr lang="en-US" sz="2050" dirty="0"/>
              <a:t>recall and communicate limited knowledge and understanding of scientific phenomena, facts, </a:t>
            </a:r>
            <a:r>
              <a:rPr lang="en-US" sz="2050" dirty="0" smtClean="0"/>
              <a:t>laws, definitions</a:t>
            </a:r>
            <a:r>
              <a:rPr lang="en-US" sz="2050" dirty="0"/>
              <a:t>, concepts and theories</a:t>
            </a:r>
          </a:p>
          <a:p>
            <a:pPr marL="342900" indent="-342900">
              <a:buClr>
                <a:srgbClr val="0070C0"/>
              </a:buClr>
              <a:buFont typeface="Arial" panose="020B0604020202020204" pitchFamily="34" charset="0"/>
              <a:buChar char="•"/>
            </a:pPr>
            <a:r>
              <a:rPr lang="en-US" sz="2050" dirty="0" smtClean="0"/>
              <a:t>apply </a:t>
            </a:r>
            <a:r>
              <a:rPr lang="en-US" sz="2050" dirty="0"/>
              <a:t>a limited range of scientific facts and concepts to give basic explanations of familiar </a:t>
            </a:r>
            <a:r>
              <a:rPr lang="en-US" sz="2050" dirty="0" smtClean="0"/>
              <a:t>phenomena, to </a:t>
            </a:r>
            <a:r>
              <a:rPr lang="en-US" sz="2050" dirty="0"/>
              <a:t>solve straightforward problems and make simple predictions</a:t>
            </a:r>
          </a:p>
          <a:p>
            <a:pPr marL="342900" indent="-342900">
              <a:buClr>
                <a:srgbClr val="0070C0"/>
              </a:buClr>
              <a:buFont typeface="Arial" panose="020B0604020202020204" pitchFamily="34" charset="0"/>
              <a:buChar char="•"/>
            </a:pPr>
            <a:r>
              <a:rPr lang="en-US" sz="2050" dirty="0" smtClean="0"/>
              <a:t>communicate </a:t>
            </a:r>
            <a:r>
              <a:rPr lang="en-US" sz="2050" dirty="0"/>
              <a:t>and present simple scientific ideas, observations and data using a limited range </a:t>
            </a:r>
            <a:r>
              <a:rPr lang="en-US" sz="2050" dirty="0" smtClean="0"/>
              <a:t>of scientific </a:t>
            </a:r>
            <a:r>
              <a:rPr lang="en-US" sz="2050" dirty="0"/>
              <a:t>terminology and conventions</a:t>
            </a:r>
          </a:p>
          <a:p>
            <a:pPr marL="342900" indent="-342900">
              <a:buClr>
                <a:srgbClr val="0070C0"/>
              </a:buClr>
              <a:buFont typeface="Arial" panose="020B0604020202020204" pitchFamily="34" charset="0"/>
              <a:buChar char="•"/>
            </a:pPr>
            <a:r>
              <a:rPr lang="en-US" sz="2050" dirty="0" smtClean="0"/>
              <a:t>select </a:t>
            </a:r>
            <a:r>
              <a:rPr lang="en-US" sz="2050" dirty="0"/>
              <a:t>a single piece of information from a given source, and use it to support a given </a:t>
            </a:r>
            <a:r>
              <a:rPr lang="en-US" sz="2050" dirty="0" smtClean="0"/>
              <a:t>conclusion, and </a:t>
            </a:r>
            <a:r>
              <a:rPr lang="en-US" sz="2050" dirty="0"/>
              <a:t>to make links between scientific information and its scientific, technological, social, economic </a:t>
            </a:r>
            <a:r>
              <a:rPr lang="en-US" sz="2050" dirty="0" smtClean="0"/>
              <a:t>or environmental </a:t>
            </a:r>
            <a:r>
              <a:rPr lang="en-US" sz="2050" dirty="0"/>
              <a:t>implications</a:t>
            </a:r>
          </a:p>
          <a:p>
            <a:pPr marL="342900" indent="-342900">
              <a:buClr>
                <a:srgbClr val="0070C0"/>
              </a:buClr>
              <a:buFont typeface="Arial" panose="020B0604020202020204" pitchFamily="34" charset="0"/>
              <a:buChar char="•"/>
            </a:pPr>
            <a:r>
              <a:rPr lang="en-US" sz="2050" dirty="0" smtClean="0"/>
              <a:t>solve </a:t>
            </a:r>
            <a:r>
              <a:rPr lang="en-US" sz="2050" dirty="0"/>
              <a:t>problems involving more than one step if structured help is given</a:t>
            </a:r>
          </a:p>
          <a:p>
            <a:pPr marL="342900" indent="-342900">
              <a:buClr>
                <a:srgbClr val="0070C0"/>
              </a:buClr>
              <a:buFont typeface="Arial" panose="020B0604020202020204" pitchFamily="34" charset="0"/>
              <a:buChar char="•"/>
            </a:pPr>
            <a:r>
              <a:rPr lang="en-US" sz="2050" dirty="0" smtClean="0"/>
              <a:t>analyse </a:t>
            </a:r>
            <a:r>
              <a:rPr lang="en-US" sz="2050" dirty="0"/>
              <a:t>data to identify a pattern or trend</a:t>
            </a:r>
          </a:p>
          <a:p>
            <a:pPr marL="342900" indent="-342900">
              <a:buClr>
                <a:srgbClr val="0070C0"/>
              </a:buClr>
              <a:buFont typeface="Arial" panose="020B0604020202020204" pitchFamily="34" charset="0"/>
              <a:buChar char="•"/>
            </a:pPr>
            <a:r>
              <a:rPr lang="en-US" sz="2050" dirty="0" smtClean="0"/>
              <a:t>select</a:t>
            </a:r>
            <a:r>
              <a:rPr lang="en-US" sz="2050" dirty="0"/>
              <a:t>, describe and evaluate techniques for a limited range of scientific operations and </a:t>
            </a:r>
            <a:r>
              <a:rPr lang="en-US" sz="2050" dirty="0" smtClean="0"/>
              <a:t>laboratory procedures</a:t>
            </a:r>
            <a:r>
              <a:rPr lang="en-US" sz="2050" dirty="0"/>
              <a:t>.</a:t>
            </a:r>
          </a:p>
        </p:txBody>
      </p:sp>
    </p:spTree>
    <p:extLst>
      <p:ext uri="{BB962C8B-B14F-4D97-AF65-F5344CB8AC3E}">
        <p14:creationId xmlns:p14="http://schemas.microsoft.com/office/powerpoint/2010/main" val="4300698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4000" dirty="0" smtClean="0"/>
              <a:t>3 - Assessment Objectives</a:t>
            </a:r>
            <a:endParaRPr lang="en-GB" sz="4000" b="1" dirty="0" smtClean="0"/>
          </a:p>
        </p:txBody>
      </p:sp>
      <p:sp>
        <p:nvSpPr>
          <p:cNvPr id="34" name="Rectangle 33"/>
          <p:cNvSpPr/>
          <p:nvPr/>
        </p:nvSpPr>
        <p:spPr>
          <a:xfrm>
            <a:off x="323527" y="1124744"/>
            <a:ext cx="8424935" cy="5355312"/>
          </a:xfrm>
          <a:prstGeom prst="rect">
            <a:avLst/>
          </a:prstGeom>
        </p:spPr>
        <p:txBody>
          <a:bodyPr wrap="square">
            <a:spAutoFit/>
          </a:bodyPr>
          <a:lstStyle/>
          <a:p>
            <a:pPr>
              <a:buClr>
                <a:srgbClr val="0070C0"/>
              </a:buClr>
            </a:pPr>
            <a:r>
              <a:rPr lang="en-US" sz="1900" b="1" dirty="0"/>
              <a:t>AO1: Knowledge with understanding</a:t>
            </a:r>
          </a:p>
          <a:p>
            <a:pPr marL="361950" indent="-361950">
              <a:buClr>
                <a:srgbClr val="0070C0"/>
              </a:buClr>
              <a:buFont typeface="Wingdings 3" panose="05040102010807070707" pitchFamily="18" charset="2"/>
              <a:buChar char=""/>
            </a:pPr>
            <a:r>
              <a:rPr lang="en-US" sz="1900" dirty="0"/>
              <a:t>Candidates should be able to demonstrate knowledge and understanding of:</a:t>
            </a:r>
          </a:p>
          <a:p>
            <a:pPr marL="811213" indent="-371475">
              <a:buClr>
                <a:srgbClr val="0070C0"/>
              </a:buClr>
              <a:buFont typeface="+mj-lt"/>
              <a:buAutoNum type="arabicPeriod"/>
            </a:pPr>
            <a:r>
              <a:rPr lang="en-US" sz="1900" dirty="0" smtClean="0"/>
              <a:t>scientific </a:t>
            </a:r>
            <a:r>
              <a:rPr lang="en-US" sz="1900" dirty="0"/>
              <a:t>phenomena, facts, laws, definitions, concepts and theories</a:t>
            </a:r>
          </a:p>
          <a:p>
            <a:pPr marL="811213" indent="-371475">
              <a:buClr>
                <a:srgbClr val="0070C0"/>
              </a:buClr>
              <a:buFont typeface="+mj-lt"/>
              <a:buAutoNum type="arabicPeriod"/>
            </a:pPr>
            <a:r>
              <a:rPr lang="en-US" sz="1900" dirty="0" smtClean="0"/>
              <a:t>scientific </a:t>
            </a:r>
            <a:r>
              <a:rPr lang="en-US" sz="1900" dirty="0"/>
              <a:t>vocabulary, terminology and conventions (including symbols, quantities and units)</a:t>
            </a:r>
          </a:p>
          <a:p>
            <a:pPr marL="811213" indent="-371475">
              <a:buClr>
                <a:srgbClr val="0070C0"/>
              </a:buClr>
              <a:buFont typeface="+mj-lt"/>
              <a:buAutoNum type="arabicPeriod"/>
            </a:pPr>
            <a:r>
              <a:rPr lang="en-US" sz="1900" dirty="0" smtClean="0"/>
              <a:t>scientific </a:t>
            </a:r>
            <a:r>
              <a:rPr lang="en-US" sz="1900" dirty="0"/>
              <a:t>instruments and apparatus, including techniques of operation and aspects of safety</a:t>
            </a:r>
          </a:p>
          <a:p>
            <a:pPr marL="811213" indent="-371475">
              <a:buClr>
                <a:srgbClr val="0070C0"/>
              </a:buClr>
              <a:buFont typeface="+mj-lt"/>
              <a:buAutoNum type="arabicPeriod"/>
            </a:pPr>
            <a:r>
              <a:rPr lang="en-US" sz="1900" dirty="0" smtClean="0"/>
              <a:t>scientific </a:t>
            </a:r>
            <a:r>
              <a:rPr lang="en-US" sz="1900" dirty="0"/>
              <a:t>and technological applications with their social, economic and environmental implications.</a:t>
            </a:r>
          </a:p>
          <a:p>
            <a:pPr marL="361950" indent="-361950">
              <a:buClr>
                <a:srgbClr val="0070C0"/>
              </a:buClr>
              <a:buFont typeface="Wingdings 3" panose="05040102010807070707" pitchFamily="18" charset="2"/>
              <a:buChar char=""/>
            </a:pPr>
            <a:r>
              <a:rPr lang="en-US" sz="1900" dirty="0"/>
              <a:t>Syllabus content defines the factual material that candidates may be required to recall and </a:t>
            </a:r>
            <a:r>
              <a:rPr lang="en-US" sz="1900" dirty="0" smtClean="0"/>
              <a:t>explain. Candidates </a:t>
            </a:r>
            <a:r>
              <a:rPr lang="en-US" sz="1900" dirty="0"/>
              <a:t>will also be asked questions which require them to apply this material to unfamiliar contexts </a:t>
            </a:r>
            <a:r>
              <a:rPr lang="en-US" sz="1900" dirty="0" smtClean="0"/>
              <a:t>and to </a:t>
            </a:r>
            <a:r>
              <a:rPr lang="en-US" sz="1900" dirty="0"/>
              <a:t>apply knowledge from one area of the syllabus to another.</a:t>
            </a:r>
          </a:p>
          <a:p>
            <a:pPr marL="361950" indent="-361950">
              <a:buClr>
                <a:srgbClr val="0070C0"/>
              </a:buClr>
              <a:buFont typeface="Wingdings 3" panose="05040102010807070707" pitchFamily="18" charset="2"/>
              <a:buChar char=""/>
            </a:pPr>
            <a:r>
              <a:rPr lang="en-US" sz="1900" dirty="0"/>
              <a:t>Questions testing this objective will often begin with one of the following words: define, state, </a:t>
            </a:r>
            <a:r>
              <a:rPr lang="en-US" sz="1900" dirty="0" smtClean="0"/>
              <a:t>describe, explain </a:t>
            </a:r>
            <a:r>
              <a:rPr lang="en-US" sz="1900" dirty="0"/>
              <a:t>(using your knowledge and understanding) or outline (see the Glossary of terms used in </a:t>
            </a:r>
            <a:r>
              <a:rPr lang="en-US" sz="1900" dirty="0" smtClean="0"/>
              <a:t>science papers).</a:t>
            </a:r>
            <a:endParaRPr lang="en-US" sz="1900" dirty="0"/>
          </a:p>
        </p:txBody>
      </p:sp>
    </p:spTree>
    <p:extLst>
      <p:ext uri="{BB962C8B-B14F-4D97-AF65-F5344CB8AC3E}">
        <p14:creationId xmlns:p14="http://schemas.microsoft.com/office/powerpoint/2010/main" val="42361434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560840" cy="625434"/>
          </a:xfrm>
        </p:spPr>
        <p:txBody>
          <a:bodyPr>
            <a:noAutofit/>
          </a:bodyPr>
          <a:lstStyle/>
          <a:p>
            <a:r>
              <a:rPr lang="en-GB" sz="4000" dirty="0"/>
              <a:t>3 - Assessment </a:t>
            </a:r>
            <a:r>
              <a:rPr lang="en-GB" sz="4000" dirty="0" smtClean="0"/>
              <a:t>Objectives</a:t>
            </a:r>
            <a:endParaRPr lang="en-GB" sz="4000" b="1" dirty="0" smtClean="0"/>
          </a:p>
        </p:txBody>
      </p:sp>
      <p:sp>
        <p:nvSpPr>
          <p:cNvPr id="34" name="Rectangle 33"/>
          <p:cNvSpPr/>
          <p:nvPr/>
        </p:nvSpPr>
        <p:spPr>
          <a:xfrm>
            <a:off x="323527" y="1124744"/>
            <a:ext cx="8424935" cy="5755422"/>
          </a:xfrm>
          <a:prstGeom prst="rect">
            <a:avLst/>
          </a:prstGeom>
        </p:spPr>
        <p:txBody>
          <a:bodyPr wrap="square">
            <a:spAutoFit/>
          </a:bodyPr>
          <a:lstStyle/>
          <a:p>
            <a:pPr>
              <a:buClr>
                <a:srgbClr val="0070C0"/>
              </a:buClr>
            </a:pPr>
            <a:r>
              <a:rPr lang="en-US" sz="1560" b="1" dirty="0" smtClean="0"/>
              <a:t>AO2</a:t>
            </a:r>
            <a:r>
              <a:rPr lang="en-US" sz="1560" b="1" dirty="0"/>
              <a:t>: Handling information and problem solving</a:t>
            </a:r>
          </a:p>
          <a:p>
            <a:pPr marL="457200" indent="-457200">
              <a:buClr>
                <a:srgbClr val="0070C0"/>
              </a:buClr>
              <a:buFont typeface="Wingdings 3" panose="05040102010807070707" pitchFamily="18" charset="2"/>
              <a:buChar char=""/>
            </a:pPr>
            <a:r>
              <a:rPr lang="en-US" sz="1560" dirty="0"/>
              <a:t>Candidates should be able, in words or using other written forms of presentation (i.e. symbolic, </a:t>
            </a:r>
            <a:r>
              <a:rPr lang="en-US" sz="1560" dirty="0" smtClean="0"/>
              <a:t>graphical and </a:t>
            </a:r>
            <a:r>
              <a:rPr lang="en-US" sz="1560" dirty="0"/>
              <a:t>numerical), to:</a:t>
            </a:r>
          </a:p>
          <a:p>
            <a:pPr marL="457200" indent="-457200">
              <a:buClr>
                <a:srgbClr val="0070C0"/>
              </a:buClr>
              <a:buFont typeface="+mj-lt"/>
              <a:buAutoNum type="arabicPeriod"/>
            </a:pPr>
            <a:r>
              <a:rPr lang="en-US" sz="1560" dirty="0" smtClean="0"/>
              <a:t>locate</a:t>
            </a:r>
            <a:r>
              <a:rPr lang="en-US" sz="1560" dirty="0"/>
              <a:t>, select, organise and present information from a variety of sources</a:t>
            </a:r>
          </a:p>
          <a:p>
            <a:pPr marL="457200" indent="-457200">
              <a:buClr>
                <a:srgbClr val="0070C0"/>
              </a:buClr>
              <a:buFont typeface="+mj-lt"/>
              <a:buAutoNum type="arabicPeriod"/>
            </a:pPr>
            <a:r>
              <a:rPr lang="en-US" sz="1560" dirty="0" smtClean="0"/>
              <a:t>translate </a:t>
            </a:r>
            <a:r>
              <a:rPr lang="en-US" sz="1560" dirty="0"/>
              <a:t>information from one form to another</a:t>
            </a:r>
          </a:p>
          <a:p>
            <a:pPr marL="457200" indent="-457200">
              <a:buClr>
                <a:srgbClr val="0070C0"/>
              </a:buClr>
              <a:buFont typeface="+mj-lt"/>
              <a:buAutoNum type="arabicPeriod"/>
            </a:pPr>
            <a:r>
              <a:rPr lang="en-US" sz="1560" dirty="0" smtClean="0"/>
              <a:t>manipulate </a:t>
            </a:r>
            <a:r>
              <a:rPr lang="en-US" sz="1560" dirty="0"/>
              <a:t>numerical and other data</a:t>
            </a:r>
          </a:p>
          <a:p>
            <a:pPr marL="457200" indent="-457200">
              <a:buClr>
                <a:srgbClr val="0070C0"/>
              </a:buClr>
              <a:buFont typeface="+mj-lt"/>
              <a:buAutoNum type="arabicPeriod"/>
            </a:pPr>
            <a:r>
              <a:rPr lang="en-US" sz="1560" dirty="0" smtClean="0"/>
              <a:t>use </a:t>
            </a:r>
            <a:r>
              <a:rPr lang="en-US" sz="1560" dirty="0"/>
              <a:t>information to identify patterns, report trends and draw inferences</a:t>
            </a:r>
          </a:p>
          <a:p>
            <a:pPr marL="457200" indent="-457200">
              <a:buClr>
                <a:srgbClr val="0070C0"/>
              </a:buClr>
              <a:buFont typeface="+mj-lt"/>
              <a:buAutoNum type="arabicPeriod"/>
            </a:pPr>
            <a:r>
              <a:rPr lang="en-US" sz="1560" dirty="0" smtClean="0"/>
              <a:t>present </a:t>
            </a:r>
            <a:r>
              <a:rPr lang="en-US" sz="1560" dirty="0"/>
              <a:t>reasoned explanations for phenomena, patterns and relationships</a:t>
            </a:r>
          </a:p>
          <a:p>
            <a:pPr marL="457200" indent="-457200">
              <a:buClr>
                <a:srgbClr val="0070C0"/>
              </a:buClr>
              <a:buFont typeface="+mj-lt"/>
              <a:buAutoNum type="arabicPeriod"/>
            </a:pPr>
            <a:r>
              <a:rPr lang="en-US" sz="1560" dirty="0" smtClean="0"/>
              <a:t>make </a:t>
            </a:r>
            <a:r>
              <a:rPr lang="en-US" sz="1560" dirty="0"/>
              <a:t>predictions and hypotheses</a:t>
            </a:r>
          </a:p>
          <a:p>
            <a:pPr marL="457200" indent="-457200">
              <a:buClr>
                <a:srgbClr val="0070C0"/>
              </a:buClr>
              <a:buFont typeface="+mj-lt"/>
              <a:buAutoNum type="arabicPeriod"/>
            </a:pPr>
            <a:r>
              <a:rPr lang="en-US" sz="1560" dirty="0" smtClean="0"/>
              <a:t>solve </a:t>
            </a:r>
            <a:r>
              <a:rPr lang="en-US" sz="1560" dirty="0"/>
              <a:t>problems, including some of a quantitative nature.</a:t>
            </a:r>
          </a:p>
          <a:p>
            <a:pPr marL="457200" indent="-457200">
              <a:buClr>
                <a:srgbClr val="0070C0"/>
              </a:buClr>
              <a:buFont typeface="Wingdings 3" panose="05040102010807070707" pitchFamily="18" charset="2"/>
              <a:buChar char=""/>
            </a:pPr>
            <a:r>
              <a:rPr lang="en-US" sz="1560" dirty="0"/>
              <a:t>Questions testing these skills may be based on information that is unfamiliar to candidates, requiring </a:t>
            </a:r>
            <a:r>
              <a:rPr lang="en-US" sz="1560" dirty="0" smtClean="0"/>
              <a:t>them to </a:t>
            </a:r>
            <a:r>
              <a:rPr lang="en-US" sz="1560" dirty="0"/>
              <a:t>apply the principles and concepts from the syllabus to a new situation, in a logical, deductive way.</a:t>
            </a:r>
          </a:p>
          <a:p>
            <a:pPr marL="457200" indent="-457200">
              <a:buClr>
                <a:srgbClr val="0070C0"/>
              </a:buClr>
              <a:buFont typeface="Wingdings 3" panose="05040102010807070707" pitchFamily="18" charset="2"/>
              <a:buChar char=""/>
            </a:pPr>
            <a:r>
              <a:rPr lang="en-US" sz="1560" dirty="0"/>
              <a:t>Questions testing these skills will often begin with one of the following words: predict, suggest, calculate </a:t>
            </a:r>
            <a:r>
              <a:rPr lang="en-US" sz="1560" dirty="0" smtClean="0"/>
              <a:t>or determine </a:t>
            </a:r>
            <a:r>
              <a:rPr lang="en-US" sz="1560" dirty="0"/>
              <a:t>(see the Glossary of terms used in science papers</a:t>
            </a:r>
            <a:r>
              <a:rPr lang="en-US" sz="1560" dirty="0" smtClean="0"/>
              <a:t>).</a:t>
            </a:r>
          </a:p>
          <a:p>
            <a:pPr>
              <a:buClr>
                <a:srgbClr val="0070C0"/>
              </a:buClr>
            </a:pPr>
            <a:r>
              <a:rPr lang="en-US" sz="1560" b="1" dirty="0"/>
              <a:t>AO3: Experimental skills and investigations</a:t>
            </a:r>
          </a:p>
          <a:p>
            <a:pPr marL="457200" indent="-457200">
              <a:buClr>
                <a:srgbClr val="0070C0"/>
              </a:buClr>
              <a:buFont typeface="Wingdings 3" panose="05040102010807070707" pitchFamily="18" charset="2"/>
              <a:buChar char=""/>
            </a:pPr>
            <a:r>
              <a:rPr lang="en-US" sz="1560" dirty="0"/>
              <a:t>Candidates should be able to:</a:t>
            </a:r>
          </a:p>
          <a:p>
            <a:pPr marL="457200" indent="-457200">
              <a:buClr>
                <a:srgbClr val="0070C0"/>
              </a:buClr>
              <a:buFont typeface="+mj-lt"/>
              <a:buAutoNum type="arabicPeriod"/>
            </a:pPr>
            <a:r>
              <a:rPr lang="en-US" sz="1560" dirty="0"/>
              <a:t>demonstrate knowledge of how to safely use techniques, apparatus and materials (including following a sequence of instructions where appropriate)</a:t>
            </a:r>
          </a:p>
          <a:p>
            <a:pPr marL="457200" indent="-457200">
              <a:buClr>
                <a:srgbClr val="0070C0"/>
              </a:buClr>
              <a:buFont typeface="+mj-lt"/>
              <a:buAutoNum type="arabicPeriod"/>
            </a:pPr>
            <a:r>
              <a:rPr lang="en-US" sz="1560" dirty="0"/>
              <a:t>plan experiments and investigations</a:t>
            </a:r>
          </a:p>
          <a:p>
            <a:pPr marL="457200" indent="-457200">
              <a:buClr>
                <a:srgbClr val="0070C0"/>
              </a:buClr>
              <a:buFont typeface="+mj-lt"/>
              <a:buAutoNum type="arabicPeriod"/>
            </a:pPr>
            <a:r>
              <a:rPr lang="en-US" sz="1560" dirty="0"/>
              <a:t>make and record observations, measurements and estimates</a:t>
            </a:r>
          </a:p>
          <a:p>
            <a:pPr marL="457200" indent="-457200">
              <a:buClr>
                <a:srgbClr val="0070C0"/>
              </a:buClr>
              <a:buFont typeface="+mj-lt"/>
              <a:buAutoNum type="arabicPeriod"/>
            </a:pPr>
            <a:r>
              <a:rPr lang="en-US" sz="1560" dirty="0"/>
              <a:t>interpret and evaluate experimental observations and data</a:t>
            </a:r>
          </a:p>
          <a:p>
            <a:pPr marL="457200" indent="-457200">
              <a:buClr>
                <a:srgbClr val="0070C0"/>
              </a:buClr>
              <a:buFont typeface="+mj-lt"/>
              <a:buAutoNum type="arabicPeriod"/>
            </a:pPr>
            <a:r>
              <a:rPr lang="en-US" sz="1560" dirty="0"/>
              <a:t>evaluate methods and suggest possible improvements</a:t>
            </a:r>
            <a:r>
              <a:rPr lang="en-US" sz="1560" dirty="0" smtClean="0"/>
              <a:t>.</a:t>
            </a:r>
            <a:endParaRPr lang="en-US" sz="1560" dirty="0"/>
          </a:p>
        </p:txBody>
      </p:sp>
      <p:sp>
        <p:nvSpPr>
          <p:cNvPr id="4" name="Oval 3"/>
          <p:cNvSpPr/>
          <p:nvPr/>
        </p:nvSpPr>
        <p:spPr>
          <a:xfrm rot="1078849">
            <a:off x="8237892" y="1190236"/>
            <a:ext cx="504056" cy="504056"/>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latin typeface="Arial" panose="020B0604020202020204" pitchFamily="34" charset="0"/>
                <a:cs typeface="Arial" panose="020B0604020202020204" pitchFamily="34" charset="0"/>
              </a:rPr>
              <a:t>!</a:t>
            </a:r>
            <a:endParaRPr lang="en-GB"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65394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9 - In The Lab"/>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hemistry">
      <a:dk1>
        <a:sysClr val="windowText" lastClr="000000"/>
      </a:dk1>
      <a:lt1>
        <a:sysClr val="window" lastClr="FFFFFF"/>
      </a:lt1>
      <a:dk2>
        <a:srgbClr val="00B050"/>
      </a:dk2>
      <a:lt2>
        <a:srgbClr val="EEECE1"/>
      </a:lt2>
      <a:accent1>
        <a:srgbClr val="92D050"/>
      </a:accent1>
      <a:accent2>
        <a:srgbClr val="C0504D"/>
      </a:accent2>
      <a:accent3>
        <a:srgbClr val="9BBB59"/>
      </a:accent3>
      <a:accent4>
        <a:srgbClr val="8064A2"/>
      </a:accent4>
      <a:accent5>
        <a:srgbClr val="92D050"/>
      </a:accent5>
      <a:accent6>
        <a:srgbClr val="F79646"/>
      </a:accent6>
      <a:hlink>
        <a:srgbClr val="0D0476"/>
      </a:hlink>
      <a:folHlink>
        <a:srgbClr val="FF000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schemas.microsoft.com/office/2006/metadata/properties"/>
    <ds:schemaRef ds:uri="http://schemas.microsoft.com/office/2006/documentManagement/types"/>
    <ds:schemaRef ds:uri="http://www.w3.org/XML/1998/namespace"/>
    <ds:schemaRef ds:uri="http://purl.org/dc/dcmitype/"/>
    <ds:schemaRef ds:uri="http://purl.org/dc/elements/1.1/"/>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48378</TotalTime>
  <Words>5555</Words>
  <Application>Microsoft Office PowerPoint</Application>
  <PresentationFormat>On-screen Show (4:3)</PresentationFormat>
  <Paragraphs>781</Paragraphs>
  <Slides>54</Slides>
  <Notes>54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54</vt:i4>
      </vt:variant>
    </vt:vector>
  </HeadingPairs>
  <TitlesOfParts>
    <vt:vector size="65" baseType="lpstr">
      <vt:lpstr>Arial</vt:lpstr>
      <vt:lpstr>Calibri</vt:lpstr>
      <vt:lpstr>FrutigerLTStd-Light</vt:lpstr>
      <vt:lpstr>Lucida Sans Unicode</vt:lpstr>
      <vt:lpstr>NewAsterLTStd</vt:lpstr>
      <vt:lpstr>NewAsterLTStd-Bold</vt:lpstr>
      <vt:lpstr>Verdana</vt:lpstr>
      <vt:lpstr>Wingdings</vt:lpstr>
      <vt:lpstr>Wingdings 2</vt:lpstr>
      <vt:lpstr>Wingdings 3</vt:lpstr>
      <vt:lpstr>Enderoth</vt:lpstr>
      <vt:lpstr>PowerPoint Presentation</vt:lpstr>
      <vt:lpstr>1 – Assessment Objectives</vt:lpstr>
      <vt:lpstr>1 – Assessment Structure</vt:lpstr>
      <vt:lpstr>1 – Assessment Structure</vt:lpstr>
      <vt:lpstr>2 – Grade Descriptors – Grade A</vt:lpstr>
      <vt:lpstr>2 – Grade Descriptors – Grade C</vt:lpstr>
      <vt:lpstr>2 – Grade Descriptors – Grade F</vt:lpstr>
      <vt:lpstr>3 - Assessment Objectives</vt:lpstr>
      <vt:lpstr>3 - Assessment Objectives</vt:lpstr>
      <vt:lpstr>3 - Assessment Objectives</vt:lpstr>
      <vt:lpstr>19.1 – Chemistry: A Practical Subject</vt:lpstr>
      <vt:lpstr>19.1 – Chemistry: A Practical Subject</vt:lpstr>
      <vt:lpstr>19.1 – Chemistry: A Practical Subject</vt:lpstr>
      <vt:lpstr>19.1 – Chemistry: A Practical Subject</vt:lpstr>
      <vt:lpstr>19.1 – Chemistry: A Practical Subject</vt:lpstr>
      <vt:lpstr>19.2 – Example of an experiment</vt:lpstr>
      <vt:lpstr>19.2 – Example of an experiment</vt:lpstr>
      <vt:lpstr>19.2 – Example of an experiment</vt:lpstr>
      <vt:lpstr>19.2 – Example of an experiment</vt:lpstr>
      <vt:lpstr>19.2 – Example of an experiment</vt:lpstr>
      <vt:lpstr>19.3 – Working with Gases in the Lab</vt:lpstr>
      <vt:lpstr>19.3 – Working with Gases in the Lab</vt:lpstr>
      <vt:lpstr>19.3 – Working with Gases in the Lab</vt:lpstr>
      <vt:lpstr>19.3 – Working with Gases in the Lab</vt:lpstr>
      <vt:lpstr>19.3 – Working with Gases in the Lab</vt:lpstr>
      <vt:lpstr>19.3 – Working with Gases in the Lab</vt:lpstr>
      <vt:lpstr>19.4 - Testing for Ions in the Lab</vt:lpstr>
      <vt:lpstr>19.4 - Testing for Ions in the Lab</vt:lpstr>
      <vt:lpstr>19.4 - Testing for Ions in the Lab</vt:lpstr>
      <vt:lpstr>19.4 - Testing for Ions in the Lab</vt:lpstr>
      <vt:lpstr>19.4 - Testing for Ions in the Lab</vt:lpstr>
      <vt:lpstr>19.4 - Testing for Ions in the Lab</vt:lpstr>
      <vt:lpstr>19.4 - Testing for Ions in the Lab</vt:lpstr>
      <vt:lpstr>19 – Revision Checklist – All Students</vt:lpstr>
      <vt:lpstr>19 – Revision Questions – All Students</vt:lpstr>
      <vt:lpstr>19 – Revision Questions – All Students</vt:lpstr>
      <vt:lpstr>19 – Revision Questions – All Students</vt:lpstr>
      <vt:lpstr>19 – Revision Questions – All Students</vt:lpstr>
      <vt:lpstr>19 – Revision Questions – All Students</vt:lpstr>
      <vt:lpstr>19 – Revision Questions – All Students</vt:lpstr>
      <vt:lpstr>19.1 – Workbook Questions</vt:lpstr>
      <vt:lpstr>19.1 – Workbook Questions</vt:lpstr>
      <vt:lpstr>19.2 – Workbook Questions</vt:lpstr>
      <vt:lpstr>19.2 – Workbook Questions</vt:lpstr>
      <vt:lpstr>19.3 – Workbook Questions</vt:lpstr>
      <vt:lpstr>19.3 – Workbook Questions</vt:lpstr>
      <vt:lpstr>19.4 – Workbook Questions</vt:lpstr>
      <vt:lpstr>19.4 – Workbook Questions</vt:lpstr>
      <vt:lpstr>19.5 – Workbook Questions</vt:lpstr>
      <vt:lpstr>19.5 – Workbook Questions</vt:lpstr>
      <vt:lpstr>19.6 – Workbook Questions</vt:lpstr>
      <vt:lpstr>19.6 – Workbook Questions</vt:lpstr>
      <vt:lpstr>19.7 – Workbook Questions</vt:lpstr>
      <vt:lpstr>19.7 – Workbook Questions</vt:lpstr>
    </vt:vector>
  </TitlesOfParts>
  <Manager>Enderoth</Manager>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19 - In The Lab</dc:title>
  <dc:subject>Travel and Tourism</dc:subject>
  <dc:creator>Enderoth</dc:creator>
  <cp:lastModifiedBy>Stephen Rafferty</cp:lastModifiedBy>
  <cp:revision>1669</cp:revision>
  <cp:lastPrinted>2014-01-22T18:25:48Z</cp:lastPrinted>
  <dcterms:created xsi:type="dcterms:W3CDTF">2008-03-12T11:01:44Z</dcterms:created>
  <dcterms:modified xsi:type="dcterms:W3CDTF">2018-08-01T16:19:47Z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